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1"/>
  </p:notesMasterIdLst>
  <p:handoutMasterIdLst>
    <p:handoutMasterId r:id="rId22"/>
  </p:handoutMasterIdLst>
  <p:sldIdLst>
    <p:sldId id="256" r:id="rId5"/>
    <p:sldId id="296" r:id="rId6"/>
    <p:sldId id="297" r:id="rId7"/>
    <p:sldId id="257" r:id="rId8"/>
    <p:sldId id="277" r:id="rId9"/>
    <p:sldId id="298" r:id="rId10"/>
    <p:sldId id="279" r:id="rId11"/>
    <p:sldId id="285" r:id="rId12"/>
    <p:sldId id="299" r:id="rId13"/>
    <p:sldId id="289" r:id="rId14"/>
    <p:sldId id="300" r:id="rId15"/>
    <p:sldId id="295" r:id="rId16"/>
    <p:sldId id="282" r:id="rId17"/>
    <p:sldId id="281" r:id="rId18"/>
    <p:sldId id="283" r:id="rId19"/>
    <p:sldId id="268" r:id="rId20"/>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B2E2"/>
    <a:srgbClr val="2A66AC"/>
    <a:srgbClr val="75A4DD"/>
    <a:srgbClr val="2E6CB8"/>
    <a:srgbClr val="2A65AC"/>
    <a:srgbClr val="255997"/>
    <a:srgbClr val="3379CD"/>
    <a:srgbClr val="558ED5"/>
    <a:srgbClr val="78A6DE"/>
    <a:srgbClr val="9DB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78" d="100"/>
          <a:sy n="78" d="100"/>
        </p:scale>
        <p:origin x="1555"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07C9A-EDB5-4C0A-BCFE-81AAF6133E68}"/>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F00B0C-2831-4624-A5D3-43F42D30BA74}"/>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5D2B5EB-424D-4C39-A8AB-65F1D7895EF3}" type="datetimeFigureOut">
              <a:rPr lang="en-US" smtClean="0"/>
              <a:pPr/>
              <a:t>3/6/2025</a:t>
            </a:fld>
            <a:endParaRPr lang="en-US"/>
          </a:p>
        </p:txBody>
      </p:sp>
      <p:sp>
        <p:nvSpPr>
          <p:cNvPr id="4" name="Footer Placeholder 3">
            <a:extLst>
              <a:ext uri="{FF2B5EF4-FFF2-40B4-BE49-F238E27FC236}">
                <a16:creationId xmlns:a16="http://schemas.microsoft.com/office/drawing/2014/main" id="{B334ABA9-0C2F-480A-B554-A457296C39B5}"/>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r>
              <a:rPr lang="en-US"/>
              <a:t>Name of the faculty [Group: G00] [Sem:2nd]</a:t>
            </a:r>
          </a:p>
        </p:txBody>
      </p:sp>
      <p:sp>
        <p:nvSpPr>
          <p:cNvPr id="5" name="Slide Number Placeholder 4">
            <a:extLst>
              <a:ext uri="{FF2B5EF4-FFF2-40B4-BE49-F238E27FC236}">
                <a16:creationId xmlns:a16="http://schemas.microsoft.com/office/drawing/2014/main" id="{46F3BA01-5457-4975-8BF5-D0EAD49D534B}"/>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E4199376-55CE-4213-A97D-9D70929AC508}" type="slidenum">
              <a:rPr lang="en-US" smtClean="0"/>
              <a:pPr/>
              <a:t>‹#›</a:t>
            </a:fld>
            <a:endParaRPr lang="en-US"/>
          </a:p>
        </p:txBody>
      </p:sp>
    </p:spTree>
    <p:extLst>
      <p:ext uri="{BB962C8B-B14F-4D97-AF65-F5344CB8AC3E}">
        <p14:creationId xmlns:p14="http://schemas.microsoft.com/office/powerpoint/2010/main" val="41230022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88BC1CF-45D5-4DEE-AAB8-8C5341844FC9}" type="datetimeFigureOut">
              <a:rPr lang="en-US" smtClean="0"/>
              <a:pPr/>
              <a:t>3/6/2025</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r>
              <a:rPr lang="en-US"/>
              <a:t>Name of the faculty [Group: G00] [Sem:2nd]</a:t>
            </a:r>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C5A7523A-12D4-4E0F-9409-B3F845B48333}" type="slidenum">
              <a:rPr lang="en-US" smtClean="0"/>
              <a:pPr/>
              <a:t>‹#›</a:t>
            </a:fld>
            <a:endParaRPr lang="en-US"/>
          </a:p>
        </p:txBody>
      </p:sp>
    </p:spTree>
    <p:extLst>
      <p:ext uri="{BB962C8B-B14F-4D97-AF65-F5344CB8AC3E}">
        <p14:creationId xmlns:p14="http://schemas.microsoft.com/office/powerpoint/2010/main" val="345812222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A7523A-12D4-4E0F-9409-B3F845B48333}" type="slidenum">
              <a:rPr lang="en-US" smtClean="0"/>
              <a:pPr/>
              <a:t>1</a:t>
            </a:fld>
            <a:endParaRPr lang="en-US"/>
          </a:p>
        </p:txBody>
      </p:sp>
      <p:sp>
        <p:nvSpPr>
          <p:cNvPr id="5" name="Footer Placeholder 4">
            <a:extLst>
              <a:ext uri="{FF2B5EF4-FFF2-40B4-BE49-F238E27FC236}">
                <a16:creationId xmlns:a16="http://schemas.microsoft.com/office/drawing/2014/main" id="{A599BB95-9755-4BC6-8051-C2B8CF54F2A1}"/>
              </a:ext>
            </a:extLst>
          </p:cNvPr>
          <p:cNvSpPr>
            <a:spLocks noGrp="1"/>
          </p:cNvSpPr>
          <p:nvPr>
            <p:ph type="ftr" sz="quarter" idx="4"/>
          </p:nvPr>
        </p:nvSpPr>
        <p:spPr/>
        <p:txBody>
          <a:bodyPr/>
          <a:lstStyle/>
          <a:p>
            <a:r>
              <a:rPr lang="en-US"/>
              <a:t>Name of the faculty [Group: G00] [Sem:2nd]</a:t>
            </a:r>
          </a:p>
        </p:txBody>
      </p:sp>
    </p:spTree>
    <p:extLst>
      <p:ext uri="{BB962C8B-B14F-4D97-AF65-F5344CB8AC3E}">
        <p14:creationId xmlns:p14="http://schemas.microsoft.com/office/powerpoint/2010/main" val="425487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4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5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1"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0" y="0"/>
            <a:ext cx="5486040" cy="4238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0"/>
            <a:ext cx="5486040" cy="914040"/>
          </a:xfrm>
          <a:prstGeom prst="rect">
            <a:avLst/>
          </a:prstGeom>
        </p:spPr>
        <p:txBody>
          <a:bodyPr lIns="0" tIns="0" rIns="0" bIns="0" anchor="ctr">
            <a:noAutofit/>
          </a:bodyPr>
          <a:lstStyle/>
          <a:p>
            <a:endParaRPr lang="en-US" sz="3000" b="0" strike="noStrike" spc="-1">
              <a:solidFill>
                <a:srgbClr val="000000"/>
              </a:solidFill>
              <a:latin typeface="Arial"/>
            </a:endParaRPr>
          </a:p>
        </p:txBody>
      </p:sp>
      <p:sp>
        <p:nvSpPr>
          <p:cNvPr id="3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CustomShape 1"/>
          <p:cNvSpPr/>
          <p:nvPr/>
        </p:nvSpPr>
        <p:spPr>
          <a:xfrm>
            <a:off x="0" y="0"/>
            <a:ext cx="914364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sp>
        <p:nvSpPr>
          <p:cNvPr id="21" name="CustomShape 2"/>
          <p:cNvSpPr/>
          <p:nvPr/>
        </p:nvSpPr>
        <p:spPr>
          <a:xfrm flipV="1">
            <a:off x="0" y="6704640"/>
            <a:ext cx="9143640" cy="197640"/>
          </a:xfrm>
          <a:prstGeom prst="rect">
            <a:avLst/>
          </a:prstGeom>
          <a:solidFill>
            <a:srgbClr val="FF0000"/>
          </a:solidFill>
          <a:ln w="9360">
            <a:noFill/>
          </a:ln>
          <a:scene3d>
            <a:camera prst="orthographicFront"/>
            <a:lightRig rig="threePt" dir="t"/>
          </a:scene3d>
          <a:sp3d/>
        </p:spPr>
        <p:style>
          <a:lnRef idx="0">
            <a:scrgbClr r="0" g="0" b="0"/>
          </a:lnRef>
          <a:fillRef idx="0">
            <a:scrgbClr r="0" g="0" b="0"/>
          </a:fillRef>
          <a:effectRef idx="0">
            <a:scrgbClr r="0" g="0" b="0"/>
          </a:effectRef>
          <a:fontRef idx="minor"/>
        </p:style>
      </p:sp>
      <p:pic>
        <p:nvPicPr>
          <p:cNvPr id="2" name="Picture 10" descr="LOGO.gif"/>
          <p:cNvPicPr/>
          <p:nvPr/>
        </p:nvPicPr>
        <p:blipFill>
          <a:blip r:embed="rId14"/>
          <a:srcRect b="10718"/>
          <a:stretch/>
        </p:blipFill>
        <p:spPr>
          <a:xfrm>
            <a:off x="6553080" y="228600"/>
            <a:ext cx="2057040" cy="634680"/>
          </a:xfrm>
          <a:prstGeom prst="rect">
            <a:avLst/>
          </a:prstGeom>
          <a:ln w="9360">
            <a:noFill/>
          </a:ln>
        </p:spPr>
      </p:pic>
      <p:pic>
        <p:nvPicPr>
          <p:cNvPr id="3" name="Picture 10" descr="LOGO.gif"/>
          <p:cNvPicPr/>
          <p:nvPr/>
        </p:nvPicPr>
        <p:blipFill>
          <a:blip r:embed="rId14"/>
          <a:srcRect b="10718"/>
          <a:stretch/>
        </p:blipFill>
        <p:spPr>
          <a:xfrm>
            <a:off x="6553080" y="228600"/>
            <a:ext cx="2057040" cy="634680"/>
          </a:xfrm>
          <a:prstGeom prst="rect">
            <a:avLst/>
          </a:prstGeom>
          <a:ln w="9360">
            <a:noFill/>
          </a:ln>
        </p:spPr>
      </p:pic>
      <p:grpSp>
        <p:nvGrpSpPr>
          <p:cNvPr id="4" name="Group 3"/>
          <p:cNvGrpSpPr/>
          <p:nvPr/>
        </p:nvGrpSpPr>
        <p:grpSpPr>
          <a:xfrm>
            <a:off x="6146640" y="0"/>
            <a:ext cx="2997000" cy="875880"/>
            <a:chOff x="6146640" y="0"/>
            <a:chExt cx="2997000" cy="875880"/>
          </a:xfrm>
        </p:grpSpPr>
        <p:sp>
          <p:nvSpPr>
            <p:cNvPr id="5" name="CustomShape 4"/>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6" name="Picture 9" descr="LOGO.gif"/>
            <p:cNvPicPr/>
            <p:nvPr/>
          </p:nvPicPr>
          <p:blipFill>
            <a:blip r:embed="rId14"/>
            <a:srcRect b="10718"/>
            <a:stretch/>
          </p:blipFill>
          <p:spPr>
            <a:xfrm>
              <a:off x="6553080" y="228600"/>
              <a:ext cx="2057040" cy="634680"/>
            </a:xfrm>
            <a:prstGeom prst="rect">
              <a:avLst/>
            </a:prstGeom>
            <a:ln w="9360">
              <a:noFill/>
            </a:ln>
          </p:spPr>
        </p:pic>
        <p:sp>
          <p:nvSpPr>
            <p:cNvPr id="7" name="CustomShape 5"/>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8" name="Picture 15" descr="logo.jpg"/>
          <p:cNvPicPr/>
          <p:nvPr/>
        </p:nvPicPr>
        <p:blipFill>
          <a:blip r:embed="rId15"/>
          <a:stretch/>
        </p:blipFill>
        <p:spPr>
          <a:xfrm>
            <a:off x="6553080" y="228600"/>
            <a:ext cx="1920600" cy="609120"/>
          </a:xfrm>
          <a:prstGeom prst="rect">
            <a:avLst/>
          </a:prstGeom>
          <a:ln w="9360">
            <a:noFill/>
          </a:ln>
        </p:spPr>
      </p:pic>
      <p:pic>
        <p:nvPicPr>
          <p:cNvPr id="9" name="Picture 10" descr="LOGO.gif"/>
          <p:cNvPicPr/>
          <p:nvPr/>
        </p:nvPicPr>
        <p:blipFill>
          <a:blip r:embed="rId14"/>
          <a:srcRect b="10718"/>
          <a:stretch/>
        </p:blipFill>
        <p:spPr>
          <a:xfrm>
            <a:off x="6553080" y="228600"/>
            <a:ext cx="2057040" cy="634680"/>
          </a:xfrm>
          <a:prstGeom prst="rect">
            <a:avLst/>
          </a:prstGeom>
          <a:ln w="9360">
            <a:noFill/>
          </a:ln>
        </p:spPr>
      </p:pic>
      <p:grpSp>
        <p:nvGrpSpPr>
          <p:cNvPr id="10" name="Group 6"/>
          <p:cNvGrpSpPr/>
          <p:nvPr/>
        </p:nvGrpSpPr>
        <p:grpSpPr>
          <a:xfrm>
            <a:off x="6146640" y="0"/>
            <a:ext cx="2997000" cy="875880"/>
            <a:chOff x="6146640" y="0"/>
            <a:chExt cx="2997000" cy="875880"/>
          </a:xfrm>
        </p:grpSpPr>
        <p:sp>
          <p:nvSpPr>
            <p:cNvPr id="11" name="CustomShape 7"/>
            <p:cNvSpPr/>
            <p:nvPr/>
          </p:nvSpPr>
          <p:spPr>
            <a:xfrm>
              <a:off x="6146640" y="0"/>
              <a:ext cx="2997000" cy="837720"/>
            </a:xfrm>
            <a:prstGeom prst="rect">
              <a:avLst/>
            </a:prstGeom>
            <a:solidFill>
              <a:srgbClr val="FF3300"/>
            </a:solidFill>
            <a:ln w="9360">
              <a:noFill/>
            </a:ln>
          </p:spPr>
          <p:style>
            <a:lnRef idx="0">
              <a:scrgbClr r="0" g="0" b="0"/>
            </a:lnRef>
            <a:fillRef idx="0">
              <a:scrgbClr r="0" g="0" b="0"/>
            </a:fillRef>
            <a:effectRef idx="0">
              <a:scrgbClr r="0" g="0" b="0"/>
            </a:effectRef>
            <a:fontRef idx="minor"/>
          </p:style>
        </p:sp>
        <p:pic>
          <p:nvPicPr>
            <p:cNvPr id="12" name="Picture 9" descr="LOGO.gif"/>
            <p:cNvPicPr/>
            <p:nvPr/>
          </p:nvPicPr>
          <p:blipFill>
            <a:blip r:embed="rId14"/>
            <a:srcRect b="10718"/>
            <a:stretch/>
          </p:blipFill>
          <p:spPr>
            <a:xfrm>
              <a:off x="6553080" y="228600"/>
              <a:ext cx="2057040" cy="634680"/>
            </a:xfrm>
            <a:prstGeom prst="rect">
              <a:avLst/>
            </a:prstGeom>
            <a:ln w="9360">
              <a:noFill/>
            </a:ln>
          </p:spPr>
        </p:pic>
        <p:sp>
          <p:nvSpPr>
            <p:cNvPr id="13" name="CustomShape 8"/>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14" name="Picture 15" descr="logo.jpg"/>
          <p:cNvPicPr/>
          <p:nvPr/>
        </p:nvPicPr>
        <p:blipFill>
          <a:blip r:embed="rId15"/>
          <a:stretch/>
        </p:blipFill>
        <p:spPr>
          <a:xfrm>
            <a:off x="6553080" y="228600"/>
            <a:ext cx="1920600" cy="609120"/>
          </a:xfrm>
          <a:prstGeom prst="rect">
            <a:avLst/>
          </a:prstGeom>
          <a:ln w="9360">
            <a:noFill/>
          </a:ln>
        </p:spPr>
      </p:pic>
      <p:sp>
        <p:nvSpPr>
          <p:cNvPr id="15" name="PlaceHolder 9"/>
          <p:cNvSpPr>
            <a:spLocks noGrp="1"/>
          </p:cNvSpPr>
          <p:nvPr>
            <p:ph type="title"/>
          </p:nvPr>
        </p:nvSpPr>
        <p:spPr>
          <a:xfrm>
            <a:off x="0" y="0"/>
            <a:ext cx="6476760" cy="837720"/>
          </a:xfrm>
          <a:prstGeom prst="rect">
            <a:avLst/>
          </a:prstGeom>
        </p:spPr>
        <p:txBody>
          <a:bodyPr anchor="ctr">
            <a:noAutofit/>
          </a:bodyPr>
          <a:lstStyle/>
          <a:p>
            <a:pPr algn="ctr">
              <a:lnSpc>
                <a:spcPct val="100000"/>
              </a:lnSpc>
            </a:pPr>
            <a:r>
              <a:rPr lang="en-US" sz="3000" b="0" strike="noStrike" spc="-1">
                <a:solidFill>
                  <a:srgbClr val="000000"/>
                </a:solidFill>
                <a:latin typeface="Calibri"/>
                <a:ea typeface="MS PGothic"/>
              </a:rPr>
              <a:t>Click to edit Master title style</a:t>
            </a:r>
            <a:endParaRPr lang="en-US" sz="3000" b="0" strike="noStrike" spc="-1">
              <a:solidFill>
                <a:srgbClr val="000000"/>
              </a:solidFill>
              <a:latin typeface="Arial"/>
            </a:endParaRPr>
          </a:p>
        </p:txBody>
      </p:sp>
      <p:sp>
        <p:nvSpPr>
          <p:cNvPr id="16" name="PlaceHolder 10"/>
          <p:cNvSpPr>
            <a:spLocks noGrp="1"/>
          </p:cNvSpPr>
          <p:nvPr>
            <p:ph type="body"/>
          </p:nvPr>
        </p:nvSpPr>
        <p:spPr>
          <a:xfrm>
            <a:off x="457200" y="13716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en-US" sz="3200" b="0" strike="noStrike" spc="-1">
                <a:solidFill>
                  <a:srgbClr val="000000"/>
                </a:solidFill>
                <a:latin typeface="Calibri"/>
                <a:ea typeface="MS PGothic"/>
              </a:rPr>
              <a:t>Click to edit Master text styles</a:t>
            </a:r>
            <a:endParaRPr lang="en-US" sz="3200" b="0" strike="noStrike" spc="-1">
              <a:solidFill>
                <a:srgbClr val="000000"/>
              </a:solidFill>
              <a:latin typeface="Calibri"/>
            </a:endParaRPr>
          </a:p>
          <a:p>
            <a:pPr marL="743040" lvl="1" indent="-285480">
              <a:lnSpc>
                <a:spcPct val="100000"/>
              </a:lnSpc>
              <a:spcBef>
                <a:spcPts val="561"/>
              </a:spcBef>
              <a:buClr>
                <a:srgbClr val="000000"/>
              </a:buClr>
              <a:buFont typeface="Arial"/>
              <a:buChar char="–"/>
            </a:pPr>
            <a:r>
              <a:rPr lang="en-US" sz="2800" b="0" strike="noStrike" spc="-1">
                <a:solidFill>
                  <a:srgbClr val="000000"/>
                </a:solidFill>
                <a:latin typeface="Calibri"/>
                <a:ea typeface="MS PGothic"/>
              </a:rPr>
              <a:t>Second level</a:t>
            </a:r>
            <a:endParaRPr lang="en-US" sz="2800" b="0" strike="noStrike" spc="-1">
              <a:solidFill>
                <a:srgbClr val="000000"/>
              </a:solidFill>
              <a:latin typeface="Calibri"/>
            </a:endParaRPr>
          </a:p>
          <a:p>
            <a:pPr marL="1143000" lvl="2" indent="-228240">
              <a:lnSpc>
                <a:spcPct val="100000"/>
              </a:lnSpc>
              <a:spcBef>
                <a:spcPts val="479"/>
              </a:spcBef>
              <a:buClr>
                <a:srgbClr val="000000"/>
              </a:buClr>
              <a:buFont typeface="Arial"/>
              <a:buChar char="•"/>
            </a:pPr>
            <a:r>
              <a:rPr lang="en-US" sz="2400" b="0" strike="noStrike" spc="-1">
                <a:solidFill>
                  <a:srgbClr val="000000"/>
                </a:solidFill>
                <a:latin typeface="Calibri"/>
                <a:ea typeface="MS PGothic"/>
              </a:rPr>
              <a:t>Third level</a:t>
            </a:r>
            <a:endParaRPr lang="en-US" sz="2400" b="0" strike="noStrike" spc="-1">
              <a:solidFill>
                <a:srgbClr val="000000"/>
              </a:solidFill>
              <a:latin typeface="Calibri"/>
            </a:endParaRPr>
          </a:p>
          <a:p>
            <a:pPr marL="1600200" lvl="3"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Fourth level</a:t>
            </a:r>
            <a:endParaRPr lang="en-US" sz="2000" b="0" strike="noStrike" spc="-1">
              <a:solidFill>
                <a:srgbClr val="000000"/>
              </a:solidFill>
              <a:latin typeface="Calibri"/>
            </a:endParaRPr>
          </a:p>
          <a:p>
            <a:pPr marL="2057400" lvl="4" indent="-228240">
              <a:lnSpc>
                <a:spcPct val="100000"/>
              </a:lnSpc>
              <a:spcBef>
                <a:spcPts val="400"/>
              </a:spcBef>
              <a:buClr>
                <a:srgbClr val="000000"/>
              </a:buClr>
              <a:buFont typeface="Arial"/>
              <a:buChar char="»"/>
            </a:pPr>
            <a:r>
              <a:rPr lang="en-US" sz="2000" b="0" strike="noStrike" spc="-1">
                <a:solidFill>
                  <a:srgbClr val="000000"/>
                </a:solidFill>
                <a:latin typeface="Calibri"/>
                <a:ea typeface="MS PGothic"/>
              </a:rPr>
              <a:t>Fifth level</a:t>
            </a:r>
            <a:endParaRPr lang="en-US" sz="2000" b="0" strike="noStrike" spc="-1">
              <a:solidFill>
                <a:srgbClr val="000000"/>
              </a:solidFill>
              <a:latin typeface="Calibri"/>
            </a:endParaRPr>
          </a:p>
        </p:txBody>
      </p:sp>
      <p:sp>
        <p:nvSpPr>
          <p:cNvPr id="17" name="PlaceHolder 11"/>
          <p:cNvSpPr>
            <a:spLocks noGrp="1"/>
          </p:cNvSpPr>
          <p:nvPr>
            <p:ph type="dt"/>
          </p:nvPr>
        </p:nvSpPr>
        <p:spPr>
          <a:xfrm>
            <a:off x="457200" y="6356520"/>
            <a:ext cx="2133360" cy="364680"/>
          </a:xfrm>
          <a:prstGeom prst="rect">
            <a:avLst/>
          </a:prstGeom>
        </p:spPr>
        <p:txBody>
          <a:bodyPr anchor="ctr">
            <a:noAutofit/>
          </a:bodyPr>
          <a:lstStyle/>
          <a:p>
            <a:pPr>
              <a:lnSpc>
                <a:spcPct val="100000"/>
              </a:lnSpc>
            </a:pPr>
            <a:endParaRPr lang="en-GB" sz="1200" b="0" strike="noStrike" spc="-1">
              <a:latin typeface="Times New Roman"/>
            </a:endParaRPr>
          </a:p>
        </p:txBody>
      </p:sp>
      <p:sp>
        <p:nvSpPr>
          <p:cNvPr id="18" name="PlaceHolder 12"/>
          <p:cNvSpPr>
            <a:spLocks noGrp="1"/>
          </p:cNvSpPr>
          <p:nvPr>
            <p:ph type="ftr"/>
          </p:nvPr>
        </p:nvSpPr>
        <p:spPr>
          <a:xfrm>
            <a:off x="3124080" y="6356520"/>
            <a:ext cx="2895120" cy="364680"/>
          </a:xfrm>
          <a:prstGeom prst="rect">
            <a:avLst/>
          </a:prstGeom>
        </p:spPr>
        <p:txBody>
          <a:bodyPr anchor="ctr">
            <a:noAutofit/>
          </a:bodyPr>
          <a:lstStyle/>
          <a:p>
            <a:r>
              <a:rPr lang="en-GB" sz="2400" b="0" strike="noStrike" spc="-1">
                <a:latin typeface="Times New Roman"/>
              </a:rPr>
              <a:t>Name</a:t>
            </a:r>
          </a:p>
        </p:txBody>
      </p:sp>
      <p:sp>
        <p:nvSpPr>
          <p:cNvPr id="19" name="PlaceHolder 13"/>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1CFDC92E-FF5D-4613-8499-B15BC16E50D9}" type="slidenum">
              <a:rPr lang="en-US" sz="1200" b="0" strike="noStrike" spc="-1">
                <a:solidFill>
                  <a:srgbClr val="898989"/>
                </a:solidFill>
                <a:latin typeface="Calibri"/>
                <a:ea typeface="MS PGothic"/>
              </a:rPr>
              <a:pPr algn="r">
                <a:lnSpc>
                  <a:spcPct val="100000"/>
                </a:lnSpc>
              </a:p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hyperlink" Target="https://www.mongodb.com/" TargetMode="External"/><Relationship Id="rId1" Type="http://schemas.openxmlformats.org/officeDocument/2006/relationships/slideLayout" Target="../slideLayouts/slideLayout3.xml"/><Relationship Id="rId4" Type="http://schemas.openxmlformats.org/officeDocument/2006/relationships/hyperlink" Target="https://nodejs.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0" y="840631"/>
            <a:ext cx="9144000" cy="6017369"/>
          </a:xfrm>
          <a:prstGeom prst="rect">
            <a:avLst/>
          </a:prstGeom>
          <a:noFill/>
          <a:ln w="9360">
            <a:noFill/>
          </a:ln>
        </p:spPr>
        <p:txBody>
          <a:bodyPr>
            <a:noAutofit/>
          </a:bodyPr>
          <a:lstStyle/>
          <a:p>
            <a:pPr algn="ctr">
              <a:lnSpc>
                <a:spcPct val="100000"/>
              </a:lnSpc>
              <a:spcBef>
                <a:spcPts val="400"/>
              </a:spcBef>
            </a:pP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r>
              <a:rPr lang="en-IN" sz="2000" b="1" dirty="0">
                <a:latin typeface="Times New Roman" panose="02020603050405020304" pitchFamily="18" charset="0"/>
                <a:ea typeface="Calibri" panose="020F0502020204030204" pitchFamily="34" charset="0"/>
                <a:cs typeface="Times New Roman" panose="02020603050405020304" pitchFamily="18" charset="0"/>
              </a:rPr>
              <a:t>Project Presentation Of FULL STACK ENGINEERING </a:t>
            </a:r>
            <a:r>
              <a:rPr lang="en-IN" sz="20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r>
              <a:rPr lang="en-IN" sz="2000" b="1"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FSE</a:t>
            </a:r>
            <a:r>
              <a:rPr lang="en-IN" sz="20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0000"/>
              </a:lnSpc>
              <a:spcBef>
                <a:spcPts val="400"/>
              </a:spcBef>
            </a:pPr>
            <a:r>
              <a:rPr lang="en-US" sz="2000" spc="-1" dirty="0">
                <a:latin typeface="Times New Roman" panose="02020603050405020304" pitchFamily="18" charset="0"/>
                <a:ea typeface="Calibri" panose="020F0502020204030204" pitchFamily="34" charset="0"/>
                <a:cs typeface="Times New Roman" panose="02020603050405020304" pitchFamily="18" charset="0"/>
              </a:rPr>
              <a:t>on</a:t>
            </a:r>
          </a:p>
          <a:p>
            <a:pPr algn="ctr">
              <a:lnSpc>
                <a:spcPct val="100000"/>
              </a:lnSpc>
              <a:spcBef>
                <a:spcPts val="400"/>
              </a:spcBef>
            </a:pPr>
            <a:r>
              <a:rPr lang="en-US" sz="2000" b="1" dirty="0">
                <a:latin typeface="Times New Roman" panose="02020603050405020304" pitchFamily="18" charset="0"/>
                <a:ea typeface="Calibri" panose="020F0502020204030204" pitchFamily="34" charset="0"/>
                <a:cs typeface="Times New Roman" panose="02020603050405020304" pitchFamily="18" charset="0"/>
              </a:rPr>
              <a:t>ESTATE EDGE</a:t>
            </a:r>
          </a:p>
          <a:p>
            <a:pPr algn="ctr">
              <a:lnSpc>
                <a:spcPct val="100000"/>
              </a:lnSpc>
              <a:spcBef>
                <a:spcPts val="400"/>
              </a:spcBef>
            </a:pPr>
            <a:br>
              <a:rPr lang="en-US" sz="2000" b="0" strike="noStrike" spc="-1" dirty="0">
                <a:solidFill>
                  <a:srgbClr val="000000"/>
                </a:solidFill>
                <a:latin typeface="Times New Roman" panose="02020603050405020304" pitchFamily="18" charset="0"/>
                <a:ea typeface="MS PGothic"/>
                <a:cs typeface="Times New Roman" panose="02020603050405020304" pitchFamily="18" charset="0"/>
              </a:rPr>
            </a:br>
            <a:r>
              <a:rPr lang="en-US" sz="2000" spc="-1" dirty="0" err="1">
                <a:solidFill>
                  <a:srgbClr val="000000"/>
                </a:solidFill>
                <a:latin typeface="Times New Roman" panose="02020603050405020304" pitchFamily="18" charset="0"/>
                <a:ea typeface="MS PGothic"/>
                <a:cs typeface="Times New Roman" panose="02020603050405020304" pitchFamily="18" charset="0"/>
              </a:rPr>
              <a:t>Arpita</a:t>
            </a:r>
            <a:r>
              <a:rPr lang="en-US" sz="2000" spc="-1" dirty="0">
                <a:solidFill>
                  <a:srgbClr val="000000"/>
                </a:solidFill>
                <a:latin typeface="Times New Roman" panose="02020603050405020304" pitchFamily="18" charset="0"/>
                <a:ea typeface="MS PGothic"/>
                <a:cs typeface="Times New Roman" panose="02020603050405020304" pitchFamily="18" charset="0"/>
              </a:rPr>
              <a:t> </a:t>
            </a:r>
            <a:r>
              <a:rPr lang="en-US" sz="2000" spc="-1" dirty="0" err="1">
                <a:solidFill>
                  <a:srgbClr val="000000"/>
                </a:solidFill>
                <a:latin typeface="Times New Roman" panose="02020603050405020304" pitchFamily="18" charset="0"/>
                <a:ea typeface="MS PGothic"/>
                <a:cs typeface="Times New Roman" panose="02020603050405020304" pitchFamily="18" charset="0"/>
              </a:rPr>
              <a:t>Rana</a:t>
            </a:r>
            <a:r>
              <a:rPr lang="en-US" sz="2000" spc="-1" dirty="0">
                <a:solidFill>
                  <a:srgbClr val="000000"/>
                </a:solidFill>
                <a:latin typeface="Times New Roman" panose="02020603050405020304" pitchFamily="18" charset="0"/>
                <a:ea typeface="MS PGothic"/>
                <a:cs typeface="Times New Roman" panose="02020603050405020304" pitchFamily="18" charset="0"/>
              </a:rPr>
              <a:t> 2210991359</a:t>
            </a:r>
          </a:p>
          <a:p>
            <a:pPr algn="ctr">
              <a:lnSpc>
                <a:spcPct val="100000"/>
              </a:lnSpc>
              <a:spcBef>
                <a:spcPts val="400"/>
              </a:spcBef>
            </a:pPr>
            <a:r>
              <a:rPr lang="en-US" sz="2000" spc="-1" dirty="0" err="1">
                <a:solidFill>
                  <a:srgbClr val="000000"/>
                </a:solidFill>
                <a:latin typeface="Times New Roman" panose="02020603050405020304" pitchFamily="18" charset="0"/>
                <a:ea typeface="MS PGothic"/>
                <a:cs typeface="Times New Roman" panose="02020603050405020304" pitchFamily="18" charset="0"/>
              </a:rPr>
              <a:t>Arshika</a:t>
            </a:r>
            <a:r>
              <a:rPr lang="en-US" sz="2000" spc="-1" dirty="0">
                <a:solidFill>
                  <a:srgbClr val="000000"/>
                </a:solidFill>
                <a:latin typeface="Times New Roman" panose="02020603050405020304" pitchFamily="18" charset="0"/>
                <a:ea typeface="MS PGothic"/>
                <a:cs typeface="Times New Roman" panose="02020603050405020304" pitchFamily="18" charset="0"/>
              </a:rPr>
              <a:t> 2210991369</a:t>
            </a:r>
          </a:p>
          <a:p>
            <a:pPr algn="ctr">
              <a:lnSpc>
                <a:spcPct val="100000"/>
              </a:lnSpc>
              <a:spcBef>
                <a:spcPts val="400"/>
              </a:spcBef>
            </a:pPr>
            <a:r>
              <a:rPr lang="en-US" sz="2000" spc="-1" dirty="0" err="1">
                <a:solidFill>
                  <a:srgbClr val="000000"/>
                </a:solidFill>
                <a:latin typeface="Times New Roman" panose="02020603050405020304" pitchFamily="18" charset="0"/>
                <a:ea typeface="MS PGothic"/>
                <a:cs typeface="Times New Roman" panose="02020603050405020304" pitchFamily="18" charset="0"/>
              </a:rPr>
              <a:t>Gunjan</a:t>
            </a:r>
            <a:r>
              <a:rPr lang="en-US" sz="2000" spc="-1" dirty="0">
                <a:solidFill>
                  <a:srgbClr val="000000"/>
                </a:solidFill>
                <a:latin typeface="Times New Roman" panose="02020603050405020304" pitchFamily="18" charset="0"/>
                <a:ea typeface="MS PGothic"/>
                <a:cs typeface="Times New Roman" panose="02020603050405020304" pitchFamily="18" charset="0"/>
              </a:rPr>
              <a:t> 2210991588</a:t>
            </a:r>
          </a:p>
          <a:p>
            <a:pPr algn="ctr">
              <a:lnSpc>
                <a:spcPct val="100000"/>
              </a:lnSpc>
              <a:spcBef>
                <a:spcPts val="400"/>
              </a:spcBef>
            </a:pPr>
            <a:endParaRPr lang="en-US" sz="2000"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endParaRPr lang="en-US" sz="2000" b="0" strike="noStrike" spc="-1" dirty="0">
              <a:solidFill>
                <a:srgbClr val="000000"/>
              </a:solidFill>
              <a:latin typeface="Times New Roman" panose="02020603050405020304" pitchFamily="18" charset="0"/>
              <a:ea typeface="MS PGothic"/>
              <a:cs typeface="Times New Roman" panose="02020603050405020304" pitchFamily="18" charset="0"/>
            </a:endParaRPr>
          </a:p>
          <a:p>
            <a:pPr algn="ctr">
              <a:lnSpc>
                <a:spcPct val="100000"/>
              </a:lnSpc>
              <a:spcBef>
                <a:spcPts val="400"/>
              </a:spcBef>
            </a:pPr>
            <a:r>
              <a:rPr lang="en-US" sz="2400" spc="-1" dirty="0">
                <a:latin typeface="Times New Roman" panose="02020603050405020304" pitchFamily="18" charset="0"/>
                <a:ea typeface="MS PGothic"/>
                <a:cs typeface="Times New Roman" panose="02020603050405020304" pitchFamily="18" charset="0"/>
              </a:rPr>
              <a:t>Department of </a:t>
            </a:r>
            <a:r>
              <a:rPr lang="en-US" sz="2400" b="0" strike="noStrike" spc="-1" dirty="0">
                <a:latin typeface="Times New Roman" panose="02020603050405020304" pitchFamily="18" charset="0"/>
                <a:ea typeface="MS PGothic"/>
                <a:cs typeface="Times New Roman" panose="02020603050405020304" pitchFamily="18" charset="0"/>
              </a:rPr>
              <a:t>Computer Science and Engineering, </a:t>
            </a:r>
          </a:p>
          <a:p>
            <a:pPr algn="ctr">
              <a:lnSpc>
                <a:spcPct val="100000"/>
              </a:lnSpc>
              <a:spcBef>
                <a:spcPts val="400"/>
              </a:spcBef>
            </a:pPr>
            <a:r>
              <a:rPr lang="en-US" sz="2400" b="0" strike="noStrike" spc="-1" dirty="0">
                <a:latin typeface="Times New Roman" panose="02020603050405020304" pitchFamily="18" charset="0"/>
                <a:ea typeface="MS PGothic"/>
                <a:cs typeface="Times New Roman" panose="02020603050405020304" pitchFamily="18" charset="0"/>
              </a:rPr>
              <a:t>Chitkara University, Punjab</a:t>
            </a:r>
          </a:p>
          <a:p>
            <a:pPr algn="ctr">
              <a:lnSpc>
                <a:spcPct val="150000"/>
              </a:lnSpc>
              <a:spcBef>
                <a:spcPts val="400"/>
              </a:spcBef>
            </a:pPr>
            <a:endParaRPr lang="en-US" sz="2000" b="0" strike="noStrike" spc="-1" dirty="0">
              <a:solidFill>
                <a:srgbClr val="000000"/>
              </a:solidFill>
              <a:latin typeface="Calibri"/>
            </a:endParaRPr>
          </a:p>
          <a:p>
            <a:pPr>
              <a:lnSpc>
                <a:spcPct val="100000"/>
              </a:lnSpc>
              <a:spcBef>
                <a:spcPts val="641"/>
              </a:spcBef>
            </a:pPr>
            <a:endParaRPr lang="en-US" sz="2000" b="0" strike="noStrike" spc="-1" dirty="0">
              <a:solidFill>
                <a:srgbClr val="000000"/>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1C2601-A5AE-EE64-13CE-68A2AE04F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505"/>
            <a:ext cx="9144000" cy="4392990"/>
          </a:xfrm>
          <a:prstGeom prst="rect">
            <a:avLst/>
          </a:prstGeom>
        </p:spPr>
      </p:pic>
    </p:spTree>
    <p:extLst>
      <p:ext uri="{BB962C8B-B14F-4D97-AF65-F5344CB8AC3E}">
        <p14:creationId xmlns:p14="http://schemas.microsoft.com/office/powerpoint/2010/main" val="359723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D2A0-325E-A0CA-16B8-1503D9094B4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6146FDDA-00EA-494E-F06D-D92C60988E8A}"/>
              </a:ext>
            </a:extLst>
          </p:cNvPr>
          <p:cNvSpPr>
            <a:spLocks noGrp="1"/>
          </p:cNvSpPr>
          <p:nvPr>
            <p:ph type="subTitle"/>
          </p:nvPr>
        </p:nvSpPr>
        <p:spPr/>
        <p:txBody>
          <a:bodyPr/>
          <a:lstStyle/>
          <a:p>
            <a:endParaRPr lang="en-US" dirty="0"/>
          </a:p>
        </p:txBody>
      </p:sp>
      <p:pic>
        <p:nvPicPr>
          <p:cNvPr id="5" name="Picture 4">
            <a:extLst>
              <a:ext uri="{FF2B5EF4-FFF2-40B4-BE49-F238E27FC236}">
                <a16:creationId xmlns:a16="http://schemas.microsoft.com/office/drawing/2014/main" id="{03C8F722-8BBB-C960-BE96-EAC277AB9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0933"/>
            <a:ext cx="9144000" cy="4336134"/>
          </a:xfrm>
          <a:prstGeom prst="rect">
            <a:avLst/>
          </a:prstGeom>
        </p:spPr>
      </p:pic>
    </p:spTree>
    <p:extLst>
      <p:ext uri="{BB962C8B-B14F-4D97-AF65-F5344CB8AC3E}">
        <p14:creationId xmlns:p14="http://schemas.microsoft.com/office/powerpoint/2010/main" val="238558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31A9-4B8E-02B3-6466-3BF132569AD2}"/>
              </a:ext>
            </a:extLst>
          </p:cNvPr>
          <p:cNvSpPr>
            <a:spLocks noGrp="1"/>
          </p:cNvSpPr>
          <p:nvPr>
            <p:ph type="title"/>
          </p:nvPr>
        </p:nvSpPr>
        <p:spPr>
          <a:xfrm>
            <a:off x="-1" y="0"/>
            <a:ext cx="6535555" cy="914040"/>
          </a:xfrm>
        </p:spPr>
        <p:txBody>
          <a:bodyPr/>
          <a:lstStyle/>
          <a:p>
            <a:pPr algn="ctr"/>
            <a:r>
              <a:rPr lang="en-IN" sz="2000" dirty="0"/>
              <a:t>   </a:t>
            </a:r>
            <a:r>
              <a:rPr lang="en-US" sz="2400" b="1" u="sng" kern="100" dirty="0">
                <a:effectLst/>
                <a:latin typeface="Times New Roman" panose="02020603050405020304" pitchFamily="18" charset="0"/>
                <a:ea typeface="Calibri" panose="020F0502020204030204" pitchFamily="34" charset="0"/>
              </a:rPr>
              <a:t>TECHNOLOGIES AND TOOLS</a:t>
            </a:r>
            <a:endParaRPr lang="en-IN" sz="2400" b="1" dirty="0"/>
          </a:p>
        </p:txBody>
      </p:sp>
      <p:sp>
        <p:nvSpPr>
          <p:cNvPr id="3" name="TextBox 2">
            <a:extLst>
              <a:ext uri="{FF2B5EF4-FFF2-40B4-BE49-F238E27FC236}">
                <a16:creationId xmlns:a16="http://schemas.microsoft.com/office/drawing/2014/main" id="{7793AFE9-9FF4-80DE-7F3A-3D775962DC4A}"/>
              </a:ext>
            </a:extLst>
          </p:cNvPr>
          <p:cNvSpPr txBox="1"/>
          <p:nvPr/>
        </p:nvSpPr>
        <p:spPr>
          <a:xfrm>
            <a:off x="383251" y="1165382"/>
            <a:ext cx="8091948" cy="5663089"/>
          </a:xfrm>
          <a:prstGeom prst="rect">
            <a:avLst/>
          </a:prstGeom>
          <a:noFill/>
        </p:spPr>
        <p:txBody>
          <a:bodyPr wrap="square" rtlCol="0">
            <a:spAutoFit/>
          </a:bodyPr>
          <a:lstStyle/>
          <a:p>
            <a:r>
              <a:rPr lang="en-IN" sz="2000" b="1" dirty="0">
                <a:latin typeface="Times New Roman" panose="02020603050405020304" pitchFamily="18" charset="0"/>
                <a:ea typeface="Calibri" panose="020F0502020204030204" pitchFamily="34" charset="0"/>
                <a:cs typeface="Times New Roman" panose="02020603050405020304" pitchFamily="18" charset="0"/>
              </a:rPr>
              <a:t>7.1 Methods</a:t>
            </a:r>
          </a:p>
          <a:p>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buFont typeface="Arial" pitchFamily="34" charset="0"/>
              <a:buChar char="•"/>
            </a:pPr>
            <a:r>
              <a:rPr lang="en-IN" sz="1600" b="1" dirty="0">
                <a:latin typeface="Times New Roman" pitchFamily="18" charset="0"/>
                <a:cs typeface="Times New Roman" pitchFamily="18" charset="0"/>
              </a:rPr>
              <a:t>Express.js-</a:t>
            </a:r>
            <a:r>
              <a:rPr lang="en-IN" sz="1600" dirty="0">
                <a:latin typeface="Times New Roman" pitchFamily="18" charset="0"/>
                <a:cs typeface="Times New Roman" pitchFamily="18" charset="0"/>
              </a:rPr>
              <a:t>Express.js is the web application framework for Node.js. It simplifies the creation of routing and handling HTTP requests, providing middleware for handling various tasks such as user authentication, data validation, and logging. Express’s flexibility and minimalism make it ideal for building APIs and server-side logic for Estate Edge.</a:t>
            </a:r>
          </a:p>
          <a:p>
            <a:pPr marL="285750" indent="-285750">
              <a:buFont typeface="Arial" pitchFamily="34" charset="0"/>
              <a:buChar char="•"/>
            </a:pPr>
            <a:r>
              <a:rPr lang="en-IN" sz="1600" b="1" dirty="0" err="1">
                <a:latin typeface="Times New Roman" pitchFamily="18" charset="0"/>
                <a:cs typeface="Times New Roman" pitchFamily="18" charset="0"/>
              </a:rPr>
              <a:t>MongoDB-</a:t>
            </a:r>
            <a:r>
              <a:rPr lang="en-IN" sz="1600" dirty="0" err="1">
                <a:latin typeface="Times New Roman" pitchFamily="18" charset="0"/>
                <a:cs typeface="Times New Roman" pitchFamily="18" charset="0"/>
              </a:rPr>
              <a:t>MongoDB</a:t>
            </a:r>
            <a:r>
              <a:rPr lang="en-IN" sz="1600" dirty="0">
                <a:latin typeface="Times New Roman" pitchFamily="18" charset="0"/>
                <a:cs typeface="Times New Roman" pitchFamily="18" charset="0"/>
              </a:rPr>
              <a:t>, a </a:t>
            </a:r>
            <a:r>
              <a:rPr lang="en-IN" sz="1600" dirty="0" err="1">
                <a:latin typeface="Times New Roman" pitchFamily="18" charset="0"/>
                <a:cs typeface="Times New Roman" pitchFamily="18" charset="0"/>
              </a:rPr>
              <a:t>NoSQL</a:t>
            </a:r>
            <a:r>
              <a:rPr lang="en-IN" sz="1600" dirty="0">
                <a:latin typeface="Times New Roman" pitchFamily="18" charset="0"/>
                <a:cs typeface="Times New Roman" pitchFamily="18" charset="0"/>
              </a:rPr>
              <a:t> database, is used to store various types of unstructured data, such as user details, property listings, reviews, and more. Its flexible schema design allows for easy scaling and efficient querying, which is particularly useful as the platform grows. </a:t>
            </a:r>
            <a:r>
              <a:rPr lang="en-IN" sz="1600" dirty="0" err="1">
                <a:latin typeface="Times New Roman" pitchFamily="18" charset="0"/>
                <a:cs typeface="Times New Roman" pitchFamily="18" charset="0"/>
              </a:rPr>
              <a:t>MongoDB’s</a:t>
            </a:r>
            <a:r>
              <a:rPr lang="en-IN" sz="1600" dirty="0">
                <a:latin typeface="Times New Roman" pitchFamily="18" charset="0"/>
                <a:cs typeface="Times New Roman" pitchFamily="18" charset="0"/>
              </a:rPr>
              <a:t> document-based model also makes it a great choice for handling diverse types of data, such as property descriptions, images, and user reviews.</a:t>
            </a:r>
          </a:p>
          <a:p>
            <a:pPr marL="285750" lvl="0" indent="-285750">
              <a:buFont typeface="Arial" pitchFamily="34" charset="0"/>
              <a:buChar char="•"/>
            </a:pPr>
            <a:r>
              <a:rPr lang="en-IN" sz="1600" b="1" dirty="0">
                <a:latin typeface="Times New Roman" pitchFamily="18" charset="0"/>
                <a:cs typeface="Times New Roman" pitchFamily="18" charset="0"/>
              </a:rPr>
              <a:t>Mongoose-</a:t>
            </a:r>
            <a:r>
              <a:rPr lang="en-IN" sz="1600" dirty="0">
                <a:latin typeface="Times New Roman" pitchFamily="18" charset="0"/>
                <a:cs typeface="Times New Roman" pitchFamily="18" charset="0"/>
              </a:rPr>
              <a:t>Mongoose is an ODM (Object Data </a:t>
            </a:r>
            <a:r>
              <a:rPr lang="en-IN" sz="1600" dirty="0" err="1">
                <a:latin typeface="Times New Roman" pitchFamily="18" charset="0"/>
                <a:cs typeface="Times New Roman" pitchFamily="18" charset="0"/>
              </a:rPr>
              <a:t>Modeling</a:t>
            </a:r>
            <a:r>
              <a:rPr lang="en-IN" sz="1600" dirty="0">
                <a:latin typeface="Times New Roman" pitchFamily="18" charset="0"/>
                <a:cs typeface="Times New Roman" pitchFamily="18" charset="0"/>
              </a:rPr>
              <a:t>) library for </a:t>
            </a:r>
            <a:r>
              <a:rPr lang="en-IN" sz="1600" dirty="0" err="1">
                <a:latin typeface="Times New Roman" pitchFamily="18" charset="0"/>
                <a:cs typeface="Times New Roman" pitchFamily="18" charset="0"/>
              </a:rPr>
              <a:t>MongoDB</a:t>
            </a:r>
            <a:r>
              <a:rPr lang="en-IN" sz="1600" dirty="0">
                <a:latin typeface="Times New Roman" pitchFamily="18" charset="0"/>
                <a:cs typeface="Times New Roman" pitchFamily="18" charset="0"/>
              </a:rPr>
              <a:t>, providing a higher-level abstraction for working with data. It simplifies database operations, such as creating, querying, and updating documents. Mongoose also enforces schema validation, ensuring that data remains consistent and secure.</a:t>
            </a:r>
          </a:p>
          <a:p>
            <a:pPr marL="285750" lvl="0" indent="-285750">
              <a:buFont typeface="Arial" pitchFamily="34" charset="0"/>
              <a:buChar char="•"/>
            </a:pPr>
            <a:r>
              <a:rPr lang="en-IN" sz="1600" b="1" dirty="0">
                <a:latin typeface="Times New Roman" pitchFamily="18" charset="0"/>
                <a:cs typeface="Times New Roman" pitchFamily="18" charset="0"/>
              </a:rPr>
              <a:t>JSON Web Tokens (JWT)-</a:t>
            </a:r>
            <a:r>
              <a:rPr lang="en-IN" sz="1600" dirty="0">
                <a:latin typeface="Times New Roman" pitchFamily="18" charset="0"/>
                <a:cs typeface="Times New Roman" pitchFamily="18" charset="0"/>
              </a:rPr>
              <a:t>JWT is used for securing the platform by providing a token-based authentication system. JWT enables secure communication between the frontend and backend by transmitting user credentials securely. It ensures that only authenticated users can access certain features of the platform, such as listing properties or messaging potential tenants. JWT tokens are issued after a successful login and are used for validating subsequent requests.</a:t>
            </a:r>
          </a:p>
          <a:p>
            <a:endParaRPr lang="en-IN" dirty="0"/>
          </a:p>
        </p:txBody>
      </p:sp>
    </p:spTree>
    <p:extLst>
      <p:ext uri="{BB962C8B-B14F-4D97-AF65-F5344CB8AC3E}">
        <p14:creationId xmlns:p14="http://schemas.microsoft.com/office/powerpoint/2010/main" val="107345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3ACC-4AE6-CBBD-2E25-27431DBD2A31}"/>
              </a:ext>
            </a:extLst>
          </p:cNvPr>
          <p:cNvSpPr>
            <a:spLocks noGrp="1"/>
          </p:cNvSpPr>
          <p:nvPr>
            <p:ph type="title"/>
          </p:nvPr>
        </p:nvSpPr>
        <p:spPr>
          <a:xfrm>
            <a:off x="0" y="0"/>
            <a:ext cx="5794408" cy="885524"/>
          </a:xfrm>
        </p:spPr>
        <p:txBody>
          <a:bodyPr/>
          <a:lstStyle/>
          <a:p>
            <a:pPr algn="just"/>
            <a:r>
              <a:rPr lang="en-IN" sz="2000" b="1" dirty="0"/>
              <a:t>                                    </a:t>
            </a:r>
            <a:r>
              <a:rPr lang="en-IN" sz="2400" b="1" u="sng" dirty="0">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73EDA669-0B64-8C35-972F-F2639D2ECA19}"/>
              </a:ext>
            </a:extLst>
          </p:cNvPr>
          <p:cNvSpPr txBox="1"/>
          <p:nvPr/>
        </p:nvSpPr>
        <p:spPr>
          <a:xfrm>
            <a:off x="481988" y="1233218"/>
            <a:ext cx="7898761" cy="5632311"/>
          </a:xfrm>
          <a:prstGeom prst="rect">
            <a:avLst/>
          </a:prstGeom>
          <a:noFill/>
        </p:spPr>
        <p:txBody>
          <a:bodyPr wrap="square" rtlCol="0">
            <a:spAutoFit/>
          </a:bodyPr>
          <a:lstStyle/>
          <a:p>
            <a:r>
              <a:rPr lang="en-IN" sz="1600" dirty="0">
                <a:latin typeface="Times New Roman" pitchFamily="18" charset="0"/>
                <a:cs typeface="Times New Roman" pitchFamily="18" charset="0"/>
              </a:rPr>
              <a:t>The future of </a:t>
            </a:r>
            <a:r>
              <a:rPr lang="en-IN" sz="1600" b="1" dirty="0">
                <a:latin typeface="Times New Roman" pitchFamily="18" charset="0"/>
                <a:cs typeface="Times New Roman" pitchFamily="18" charset="0"/>
              </a:rPr>
              <a:t>Estate Edge</a:t>
            </a:r>
            <a:r>
              <a:rPr lang="en-IN" sz="1600" dirty="0">
                <a:latin typeface="Times New Roman" pitchFamily="18" charset="0"/>
                <a:cs typeface="Times New Roman" pitchFamily="18" charset="0"/>
              </a:rPr>
              <a:t> holds immense potential for innovation and expansion. By integrating advanced AI technologies, the platform can offer personalized property recommendations, ensuring a tailored experience for users. Virtual and augmented reality (AR/VR) can revolutionize the way tenants explore properties, allowing immersive virtual tours from the comfort of their homes. As the platform grows, global expansion can be achieved by implementing multi-language support and localized features, catering to diverse audiences worldwide. </a:t>
            </a:r>
            <a:r>
              <a:rPr lang="en-IN" sz="1600" dirty="0" err="1">
                <a:latin typeface="Times New Roman" pitchFamily="18" charset="0"/>
                <a:cs typeface="Times New Roman" pitchFamily="18" charset="0"/>
              </a:rPr>
              <a:t>Blockchain</a:t>
            </a:r>
            <a:r>
              <a:rPr lang="en-IN" sz="1600" dirty="0">
                <a:latin typeface="Times New Roman" pitchFamily="18" charset="0"/>
                <a:cs typeface="Times New Roman" pitchFamily="18" charset="0"/>
              </a:rPr>
              <a:t> technology could enhance security and transparency in rental transactions, fostering trust between property owners and tenants.</a:t>
            </a:r>
          </a:p>
          <a:p>
            <a:r>
              <a:rPr lang="en-IN" sz="1600" dirty="0">
                <a:latin typeface="Times New Roman" pitchFamily="18" charset="0"/>
                <a:cs typeface="Times New Roman" pitchFamily="18" charset="0"/>
              </a:rPr>
              <a:t> </a:t>
            </a:r>
          </a:p>
          <a:p>
            <a:r>
              <a:rPr lang="en-IN" sz="1600" dirty="0" err="1">
                <a:latin typeface="Times New Roman" pitchFamily="18" charset="0"/>
                <a:cs typeface="Times New Roman" pitchFamily="18" charset="0"/>
              </a:rPr>
              <a:t>Blockchain</a:t>
            </a:r>
            <a:r>
              <a:rPr lang="en-IN" sz="1600" dirty="0">
                <a:latin typeface="Times New Roman" pitchFamily="18" charset="0"/>
                <a:cs typeface="Times New Roman" pitchFamily="18" charset="0"/>
              </a:rPr>
              <a:t> technology could enhance security and transparency in rental transactions, fostering trust between property owners and tenants. Developing a dedicated mobile application for </a:t>
            </a:r>
            <a:r>
              <a:rPr lang="en-IN" sz="1600" dirty="0" err="1">
                <a:latin typeface="Times New Roman" pitchFamily="18" charset="0"/>
                <a:cs typeface="Times New Roman" pitchFamily="18" charset="0"/>
              </a:rPr>
              <a:t>iOS</a:t>
            </a:r>
            <a:r>
              <a:rPr lang="en-IN" sz="1600" dirty="0">
                <a:latin typeface="Times New Roman" pitchFamily="18" charset="0"/>
                <a:cs typeface="Times New Roman" pitchFamily="18" charset="0"/>
              </a:rPr>
              <a:t> and Android will further improve accessibility, enabling users to engage with the platform on the go. Additionally, the platform can embrace sustainability by promoting eco-friendly properties and integrating features that align with environmentally conscious practices. These future advancements will position </a:t>
            </a:r>
            <a:r>
              <a:rPr lang="en-IN" sz="1600" b="1" dirty="0">
                <a:latin typeface="Times New Roman" pitchFamily="18" charset="0"/>
                <a:cs typeface="Times New Roman" pitchFamily="18" charset="0"/>
              </a:rPr>
              <a:t>Estate Edge</a:t>
            </a:r>
            <a:r>
              <a:rPr lang="en-IN" sz="1600" dirty="0">
                <a:latin typeface="Times New Roman" pitchFamily="18" charset="0"/>
                <a:cs typeface="Times New Roman" pitchFamily="18" charset="0"/>
              </a:rPr>
              <a:t> as a pioneering solution in the rental property market, ensuring it remains competitive and continues to adapt to evolving user needs and technological trend.</a:t>
            </a:r>
          </a:p>
          <a:p>
            <a:r>
              <a:rPr lang="en-IN" sz="1600" dirty="0">
                <a:latin typeface="Times New Roman" pitchFamily="18" charset="0"/>
                <a:cs typeface="Times New Roman" pitchFamily="18" charset="0"/>
              </a:rPr>
              <a:t> </a:t>
            </a:r>
          </a:p>
          <a:p>
            <a:r>
              <a:rPr lang="en-IN" dirty="0"/>
              <a:t> </a:t>
            </a:r>
          </a:p>
          <a:p>
            <a:endParaRPr lang="en-US" dirty="0"/>
          </a:p>
          <a:p>
            <a:endParaRPr lang="en-US" dirty="0"/>
          </a:p>
          <a:p>
            <a:endParaRPr lang="en-IN" dirty="0"/>
          </a:p>
        </p:txBody>
      </p:sp>
    </p:spTree>
    <p:extLst>
      <p:ext uri="{BB962C8B-B14F-4D97-AF65-F5344CB8AC3E}">
        <p14:creationId xmlns:p14="http://schemas.microsoft.com/office/powerpoint/2010/main" val="109130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25E9-2905-3704-68CE-2615756FFEA5}"/>
              </a:ext>
            </a:extLst>
          </p:cNvPr>
          <p:cNvSpPr>
            <a:spLocks noGrp="1"/>
          </p:cNvSpPr>
          <p:nvPr>
            <p:ph type="title"/>
          </p:nvPr>
        </p:nvSpPr>
        <p:spPr>
          <a:xfrm>
            <a:off x="-1" y="0"/>
            <a:ext cx="6516303" cy="914040"/>
          </a:xfrm>
        </p:spPr>
        <p:txBody>
          <a:bodyPr/>
          <a:lstStyle/>
          <a:p>
            <a:pPr algn="ctr"/>
            <a:r>
              <a:rPr lang="en-IN" sz="2400" b="1" dirty="0"/>
              <a:t>   </a:t>
            </a:r>
            <a:r>
              <a:rPr lang="en-IN" sz="2400" b="1" u="sng"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16BDF915-3F52-56CE-8791-C2B8CDFB7E6A}"/>
              </a:ext>
            </a:extLst>
          </p:cNvPr>
          <p:cNvSpPr txBox="1"/>
          <p:nvPr/>
        </p:nvSpPr>
        <p:spPr>
          <a:xfrm>
            <a:off x="206477" y="1154671"/>
            <a:ext cx="8937523" cy="4062651"/>
          </a:xfrm>
          <a:prstGeom prst="rect">
            <a:avLst/>
          </a:prstGeom>
          <a:noFill/>
        </p:spPr>
        <p:txBody>
          <a:bodyPr wrap="square" rtlCol="0">
            <a:spAutoFit/>
          </a:bodyPr>
          <a:lstStyle/>
          <a:p>
            <a:r>
              <a:rPr lang="en-IN" sz="1600" dirty="0">
                <a:latin typeface="Times New Roman" pitchFamily="18" charset="0"/>
                <a:cs typeface="Times New Roman" pitchFamily="18" charset="0"/>
              </a:rPr>
              <a:t>The </a:t>
            </a:r>
            <a:r>
              <a:rPr lang="en-IN" sz="1600" b="1" dirty="0">
                <a:latin typeface="Times New Roman" pitchFamily="18" charset="0"/>
                <a:cs typeface="Times New Roman" pitchFamily="18" charset="0"/>
              </a:rPr>
              <a:t>Estate Edge</a:t>
            </a:r>
            <a:r>
              <a:rPr lang="en-IN" sz="1600" dirty="0">
                <a:latin typeface="Times New Roman" pitchFamily="18" charset="0"/>
                <a:cs typeface="Times New Roman" pitchFamily="18" charset="0"/>
              </a:rPr>
              <a:t> project is designed to revolutionize the rental property marketplace by creating an intuitive, user-friendly platform that connects property owners and tenants directly. By leveraging the power of modern web technologies, the project focuses on:</a:t>
            </a:r>
          </a:p>
          <a:p>
            <a:pPr marL="285750" lvl="0" indent="-285750">
              <a:buFont typeface="Arial" pitchFamily="34" charset="0"/>
              <a:buChar char="•"/>
            </a:pPr>
            <a:r>
              <a:rPr lang="en-IN" sz="1600" b="1" dirty="0">
                <a:latin typeface="Times New Roman" pitchFamily="18" charset="0"/>
                <a:cs typeface="Times New Roman" pitchFamily="18" charset="0"/>
              </a:rPr>
              <a:t>Enhanced User Experience</a:t>
            </a:r>
            <a:r>
              <a:rPr lang="en-IN" sz="1600" dirty="0">
                <a:latin typeface="Times New Roman" pitchFamily="18" charset="0"/>
                <a:cs typeface="Times New Roman" pitchFamily="18" charset="0"/>
              </a:rPr>
              <a:t>:</a:t>
            </a:r>
          </a:p>
          <a:p>
            <a:pPr lvl="1"/>
            <a:r>
              <a:rPr lang="en-IN" sz="1600" dirty="0">
                <a:latin typeface="Times New Roman" pitchFamily="18" charset="0"/>
                <a:cs typeface="Times New Roman" pitchFamily="18" charset="0"/>
              </a:rPr>
              <a:t>A responsive design ensuring seamless access across all devices.</a:t>
            </a:r>
          </a:p>
          <a:p>
            <a:pPr marL="285750" lvl="0" indent="-285750">
              <a:buFont typeface="Arial" pitchFamily="34" charset="0"/>
              <a:buChar char="•"/>
            </a:pPr>
            <a:r>
              <a:rPr lang="en-IN" sz="1600" b="1" dirty="0">
                <a:latin typeface="Times New Roman" pitchFamily="18" charset="0"/>
                <a:cs typeface="Times New Roman" pitchFamily="18" charset="0"/>
              </a:rPr>
              <a:t>Improved Transparency</a:t>
            </a:r>
            <a:r>
              <a:rPr lang="en-IN" sz="1600" dirty="0">
                <a:latin typeface="Times New Roman" pitchFamily="18" charset="0"/>
                <a:cs typeface="Times New Roman" pitchFamily="18" charset="0"/>
              </a:rPr>
              <a:t>:</a:t>
            </a:r>
          </a:p>
          <a:p>
            <a:pPr lvl="1"/>
            <a:r>
              <a:rPr lang="en-IN" sz="1600" dirty="0">
                <a:latin typeface="Times New Roman" pitchFamily="18" charset="0"/>
                <a:cs typeface="Times New Roman" pitchFamily="18" charset="0"/>
              </a:rPr>
              <a:t>Verified listings and user reviews to foster trust.</a:t>
            </a:r>
          </a:p>
          <a:p>
            <a:pPr marL="285750" lvl="0" indent="-285750">
              <a:buFont typeface="Arial" pitchFamily="34" charset="0"/>
              <a:buChar char="•"/>
            </a:pPr>
            <a:r>
              <a:rPr lang="en-IN" sz="1600" b="1" dirty="0">
                <a:latin typeface="Times New Roman" pitchFamily="18" charset="0"/>
                <a:cs typeface="Times New Roman" pitchFamily="18" charset="0"/>
              </a:rPr>
              <a:t>Secure Platform</a:t>
            </a:r>
            <a:r>
              <a:rPr lang="en-IN" sz="1600" dirty="0">
                <a:latin typeface="Times New Roman" pitchFamily="18" charset="0"/>
                <a:cs typeface="Times New Roman" pitchFamily="18" charset="0"/>
              </a:rPr>
              <a:t>:</a:t>
            </a:r>
          </a:p>
          <a:p>
            <a:pPr lvl="1"/>
            <a:r>
              <a:rPr lang="en-IN" sz="1600" dirty="0">
                <a:latin typeface="Times New Roman" pitchFamily="18" charset="0"/>
                <a:cs typeface="Times New Roman" pitchFamily="18" charset="0"/>
              </a:rPr>
              <a:t>Robust authentication and encryption to ensure data protection.</a:t>
            </a:r>
          </a:p>
          <a:p>
            <a:pPr marL="285750" lvl="0" indent="-285750">
              <a:buFont typeface="Arial" pitchFamily="34" charset="0"/>
              <a:buChar char="•"/>
            </a:pPr>
            <a:r>
              <a:rPr lang="en-IN" sz="1600" b="1" dirty="0">
                <a:latin typeface="Times New Roman" pitchFamily="18" charset="0"/>
                <a:cs typeface="Times New Roman" pitchFamily="18" charset="0"/>
              </a:rPr>
              <a:t>Efficient Property Management</a:t>
            </a:r>
            <a:r>
              <a:rPr lang="en-IN" sz="1600" dirty="0">
                <a:latin typeface="Times New Roman" pitchFamily="18" charset="0"/>
                <a:cs typeface="Times New Roman" pitchFamily="18" charset="0"/>
              </a:rPr>
              <a:t>:</a:t>
            </a:r>
          </a:p>
          <a:p>
            <a:pPr lvl="1"/>
            <a:r>
              <a:rPr lang="en-IN" sz="1600" dirty="0">
                <a:latin typeface="Times New Roman" pitchFamily="18" charset="0"/>
                <a:cs typeface="Times New Roman" pitchFamily="18" charset="0"/>
              </a:rPr>
              <a:t>Real-time updates on listings, inquiries, and user interactions.</a:t>
            </a:r>
          </a:p>
          <a:p>
            <a:pPr marL="285750" lvl="0" indent="-285750">
              <a:buFont typeface="Arial" pitchFamily="34" charset="0"/>
              <a:buChar char="•"/>
            </a:pPr>
            <a:r>
              <a:rPr lang="en-IN" sz="1600" b="1" dirty="0">
                <a:latin typeface="Times New Roman" pitchFamily="18" charset="0"/>
                <a:cs typeface="Times New Roman" pitchFamily="18" charset="0"/>
              </a:rPr>
              <a:t>Scalability and Performance</a:t>
            </a:r>
            <a:r>
              <a:rPr lang="en-IN" sz="1600" dirty="0">
                <a:latin typeface="Times New Roman" pitchFamily="18" charset="0"/>
                <a:cs typeface="Times New Roman" pitchFamily="18" charset="0"/>
              </a:rPr>
              <a:t>:</a:t>
            </a:r>
          </a:p>
          <a:p>
            <a:pPr lvl="1"/>
            <a:r>
              <a:rPr lang="en-IN" sz="1600" dirty="0">
                <a:latin typeface="Times New Roman" pitchFamily="18" charset="0"/>
                <a:cs typeface="Times New Roman" pitchFamily="18" charset="0"/>
              </a:rPr>
              <a:t>Built to handle increasing traffic and data demands effectively.</a:t>
            </a:r>
          </a:p>
          <a:p>
            <a:pPr marL="285750" indent="-285750">
              <a:buFont typeface="Arial" pitchFamily="34" charset="0"/>
              <a:buChar char="•"/>
            </a:pPr>
            <a:r>
              <a:rPr lang="en-IN" sz="1600" dirty="0">
                <a:latin typeface="Times New Roman" pitchFamily="18" charset="0"/>
                <a:cs typeface="Times New Roman" pitchFamily="18" charset="0"/>
              </a:rPr>
              <a:t>By addressing these objectives, </a:t>
            </a:r>
            <a:r>
              <a:rPr lang="en-IN" sz="1600" b="1" dirty="0">
                <a:latin typeface="Times New Roman" pitchFamily="18" charset="0"/>
                <a:cs typeface="Times New Roman" pitchFamily="18" charset="0"/>
              </a:rPr>
              <a:t>Estate Edge</a:t>
            </a:r>
            <a:r>
              <a:rPr lang="en-IN" sz="1600" dirty="0">
                <a:latin typeface="Times New Roman" pitchFamily="18" charset="0"/>
                <a:cs typeface="Times New Roman" pitchFamily="18" charset="0"/>
              </a:rPr>
              <a:t> aims to streamline the rental property market, offering a reliable and efficient solution for all stakeholders.</a:t>
            </a:r>
          </a:p>
          <a:p>
            <a:endParaRPr lang="en-IN" dirty="0"/>
          </a:p>
        </p:txBody>
      </p:sp>
    </p:spTree>
    <p:extLst>
      <p:ext uri="{BB962C8B-B14F-4D97-AF65-F5344CB8AC3E}">
        <p14:creationId xmlns:p14="http://schemas.microsoft.com/office/powerpoint/2010/main" val="164653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9E87-B60E-5EF5-CEDC-2D0C01FF3F26}"/>
              </a:ext>
            </a:extLst>
          </p:cNvPr>
          <p:cNvSpPr>
            <a:spLocks noGrp="1"/>
          </p:cNvSpPr>
          <p:nvPr>
            <p:ph type="title"/>
          </p:nvPr>
        </p:nvSpPr>
        <p:spPr>
          <a:xfrm>
            <a:off x="770020" y="0"/>
            <a:ext cx="5043639" cy="712269"/>
          </a:xfrm>
        </p:spPr>
        <p:txBody>
          <a:bodyPr/>
          <a:lstStyle/>
          <a:p>
            <a:r>
              <a:rPr lang="en-IN" sz="2000" b="1" dirty="0"/>
              <a:t>                       </a:t>
            </a:r>
            <a:r>
              <a:rPr lang="en-IN" sz="2400" b="1" u="sng" dirty="0">
                <a:latin typeface="Times New Roman" panose="02020603050405020304" pitchFamily="18" charset="0"/>
                <a:cs typeface="Times New Roman" panose="02020603050405020304" pitchFamily="18" charset="0"/>
              </a:rPr>
              <a:t>BIBLIOGRAPHY/REFERENCES </a:t>
            </a:r>
          </a:p>
        </p:txBody>
      </p:sp>
      <p:sp>
        <p:nvSpPr>
          <p:cNvPr id="4" name="TextBox 3">
            <a:extLst>
              <a:ext uri="{FF2B5EF4-FFF2-40B4-BE49-F238E27FC236}">
                <a16:creationId xmlns:a16="http://schemas.microsoft.com/office/drawing/2014/main" id="{F71A5A12-1171-C2B3-EFDF-B6D4E7700B33}"/>
              </a:ext>
            </a:extLst>
          </p:cNvPr>
          <p:cNvSpPr txBox="1"/>
          <p:nvPr/>
        </p:nvSpPr>
        <p:spPr>
          <a:xfrm>
            <a:off x="108362" y="1041236"/>
            <a:ext cx="8908026" cy="4935967"/>
          </a:xfrm>
          <a:prstGeom prst="rect">
            <a:avLst/>
          </a:prstGeom>
          <a:noFill/>
        </p:spPr>
        <p:txBody>
          <a:bodyPr wrap="square" rtlCol="0">
            <a:spAutoFit/>
          </a:bodyPr>
          <a:lstStyle/>
          <a:p>
            <a:pPr marL="342900" lvl="0" indent="-342900">
              <a:lnSpc>
                <a:spcPct val="107000"/>
              </a:lnSpc>
              <a:spcAft>
                <a:spcPts val="2540"/>
              </a:spcAft>
              <a:buSzPts val="1000"/>
              <a:buFont typeface="Symbol" panose="05050102010706020507" pitchFamily="18" charset="2"/>
              <a:buChar char=""/>
              <a:tabLst>
                <a:tab pos="457200" algn="l"/>
              </a:tabLst>
            </a:pP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MongoDB Documentation. "NoSQL Database for Modern Applications." MongoDB, 2024. </a:t>
            </a:r>
            <a:r>
              <a:rPr lang="en-US" sz="1800" u="sng"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https://www.mongodb.com</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2540"/>
              </a:spcAft>
              <a:buSzPts val="1000"/>
              <a:buFont typeface="Symbol" panose="05050102010706020507" pitchFamily="18" charset="2"/>
              <a:buChar char=""/>
              <a:tabLst>
                <a:tab pos="457200" algn="l"/>
              </a:tabLst>
            </a:pP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React.js Official Documentation. "A JavaScript Library for Building User Interfaces." Meta, 2024. </a:t>
            </a:r>
            <a:r>
              <a:rPr lang="en-US" sz="1800" u="sng"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https://reactjs.org</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2540"/>
              </a:spcAft>
              <a:buSzPts val="1000"/>
              <a:buFont typeface="Symbol" panose="05050102010706020507" pitchFamily="18" charset="2"/>
              <a:buChar char=""/>
              <a:tabLst>
                <a:tab pos="457200" algn="l"/>
              </a:tabLst>
            </a:pP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Node.js Documentation. "JavaScript Runtime Built on Chrome's V8 JavaScript Engine." OpenJS Foundation, 2024. </a:t>
            </a:r>
            <a:r>
              <a:rPr lang="en-US" sz="1800" u="sng"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https://nodejs.org</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2540"/>
              </a:spcAft>
              <a:buSzPts val="1000"/>
              <a:buFont typeface="Symbol" panose="05050102010706020507" pitchFamily="18" charset="2"/>
              <a:buChar char=""/>
              <a:tabLst>
                <a:tab pos="457200" algn="l"/>
              </a:tabLst>
            </a:pP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Twilio</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API Documentation. "Cloud Communications Platform."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Twilio</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2024. https://www.twilio.com/docs</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2540"/>
              </a:spcAft>
              <a:buSzPts val="1000"/>
              <a:buFont typeface="Symbol" panose="05050102010706020507" pitchFamily="18" charset="2"/>
              <a:buChar char=""/>
              <a:tabLst>
                <a:tab pos="457200" algn="l"/>
              </a:tabLst>
            </a:pP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SendGrid</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API Documentation. "Email Delivery Service."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SendGrid</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2024. https://sendgrid.com/docs</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22029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1297577" y="2821578"/>
            <a:ext cx="6705599" cy="1410788"/>
          </a:xfrm>
          <a:prstGeom prst="rect">
            <a:avLst/>
          </a:prstGeom>
          <a:noFill/>
          <a:ln w="9360">
            <a:noFill/>
          </a:ln>
        </p:spPr>
        <p:txBody>
          <a:bodyPr anchor="ctr">
            <a:noAutofit/>
          </a:bodyPr>
          <a:lstStyle/>
          <a:p>
            <a:pPr algn="ctr">
              <a:lnSpc>
                <a:spcPct val="100000"/>
              </a:lnSpc>
            </a:pPr>
            <a:r>
              <a:rPr lang="en" sz="5400" dirty="0">
                <a:latin typeface="Times New Roman" panose="02020603050405020304" pitchFamily="18" charset="0"/>
                <a:cs typeface="Times New Roman" panose="02020603050405020304" pitchFamily="18" charset="0"/>
              </a:rPr>
              <a:t>Thank You</a:t>
            </a:r>
            <a:endParaRPr lang="en-US" sz="54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16</a:t>
            </a:fld>
            <a:endParaRPr lang="en-GB" sz="1200" b="0" strike="noStrike" spc="-1">
              <a:latin typeface="Times New Roman"/>
            </a:endParaRPr>
          </a:p>
        </p:txBody>
      </p:sp>
    </p:spTree>
    <p:extLst>
      <p:ext uri="{BB962C8B-B14F-4D97-AF65-F5344CB8AC3E}">
        <p14:creationId xmlns:p14="http://schemas.microsoft.com/office/powerpoint/2010/main" val="283447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292888" y="0"/>
            <a:ext cx="6019560" cy="837720"/>
          </a:xfrm>
          <a:prstGeom prst="rect">
            <a:avLst/>
          </a:prstGeom>
          <a:noFill/>
          <a:ln w="9360">
            <a:noFill/>
          </a:ln>
        </p:spPr>
        <p:txBody>
          <a:bodyPr anchor="ctr">
            <a:noAutofit/>
          </a:bodyPr>
          <a:lstStyle/>
          <a:p>
            <a:pPr algn="ctr">
              <a:lnSpc>
                <a:spcPct val="100000"/>
              </a:lnSpc>
            </a:pPr>
            <a:r>
              <a:rPr lang="en" sz="2400" b="1" u="sng" dirty="0">
                <a:latin typeface="Times New Roman" panose="02020603050405020304" pitchFamily="18" charset="0"/>
                <a:cs typeface="Times New Roman" panose="02020603050405020304" pitchFamily="18" charset="0"/>
              </a:rPr>
              <a:t>ESTATE EDGE</a:t>
            </a:r>
            <a:endParaRPr lang="en-US" sz="2400" b="1"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2</a:t>
            </a:fld>
            <a:endParaRPr lang="en-GB" sz="1200" b="0" strike="noStrike" spc="-1">
              <a:latin typeface="Times New Roman"/>
            </a:endParaRPr>
          </a:p>
        </p:txBody>
      </p:sp>
      <p:sp>
        <p:nvSpPr>
          <p:cNvPr id="5" name="TextShape 2"/>
          <p:cNvSpPr txBox="1"/>
          <p:nvPr/>
        </p:nvSpPr>
        <p:spPr>
          <a:xfrm>
            <a:off x="173633" y="1361316"/>
            <a:ext cx="8838720" cy="5359884"/>
          </a:xfrm>
          <a:prstGeom prst="rect">
            <a:avLst/>
          </a:prstGeom>
          <a:noFill/>
          <a:ln w="9360">
            <a:noFill/>
          </a:ln>
        </p:spPr>
        <p:txBody>
          <a:bodyPr>
            <a:noAutofit/>
          </a:bodyPr>
          <a:lstStyle/>
          <a:p>
            <a:r>
              <a:rPr lang="en-US" dirty="0">
                <a:latin typeface="Times New Roman" pitchFamily="18" charset="0"/>
                <a:cs typeface="Times New Roman" pitchFamily="18" charset="0"/>
              </a:rPr>
              <a:t>Welcome to </a:t>
            </a:r>
            <a:r>
              <a:rPr lang="en-US" b="1" dirty="0">
                <a:latin typeface="Times New Roman" pitchFamily="18" charset="0"/>
                <a:cs typeface="Times New Roman" pitchFamily="18" charset="0"/>
              </a:rPr>
              <a:t>ESTATE EDGE</a:t>
            </a:r>
            <a:r>
              <a:rPr lang="en-US" dirty="0">
                <a:latin typeface="Times New Roman" pitchFamily="18" charset="0"/>
                <a:cs typeface="Times New Roman" pitchFamily="18" charset="0"/>
              </a:rPr>
              <a:t>, your trusted destination for buying, selling, and renting properties! Whether you're looking to find your dream home, rent a cozy apartment, or sell your current property, we make the process easy and hassle-free. With a wide range of listings, expert guidance, and personalized service, we ensure a smooth real estate experience for every need.</a:t>
            </a:r>
          </a:p>
          <a:p>
            <a:r>
              <a:rPr lang="en-US" dirty="0">
                <a:latin typeface="Times New Roman" pitchFamily="18" charset="0"/>
                <a:cs typeface="Times New Roman" pitchFamily="18" charset="0"/>
              </a:rPr>
              <a:t>Our platform offers advanced search filters, real-time updates, verified listings, and secure communication to help you make informed decisions. We also prioritize transparency, offering authentic reviews and seamless interaction between property owners and tenants.</a:t>
            </a:r>
          </a:p>
          <a:p>
            <a:r>
              <a:rPr lang="en-US" dirty="0">
                <a:latin typeface="Times New Roman" pitchFamily="18" charset="0"/>
                <a:cs typeface="Times New Roman" pitchFamily="18" charset="0"/>
              </a:rPr>
              <a:t>Explore our platform today, and take the first step towards your property goals with confidence. Whether you're buying, selling, or renting, ESTATE EDGE is here to make your real estate journey simpler, faster, and more efficient!</a:t>
            </a:r>
          </a:p>
          <a:p>
            <a:pPr>
              <a:lnSpc>
                <a:spcPct val="100000"/>
              </a:lnSpc>
              <a:spcBef>
                <a:spcPts val="400"/>
              </a:spcBef>
            </a:pPr>
            <a:endParaRPr lang="en-US" sz="2000" strike="noStrike" spc="-1" dirty="0">
              <a:solidFill>
                <a:srgbClr val="000000"/>
              </a:solidFill>
              <a:latin typeface="Calibri"/>
            </a:endParaRPr>
          </a:p>
        </p:txBody>
      </p:sp>
    </p:spTree>
    <p:extLst>
      <p:ext uri="{BB962C8B-B14F-4D97-AF65-F5344CB8AC3E}">
        <p14:creationId xmlns:p14="http://schemas.microsoft.com/office/powerpoint/2010/main" val="252969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292888" y="0"/>
            <a:ext cx="6019560" cy="837720"/>
          </a:xfrm>
          <a:prstGeom prst="rect">
            <a:avLst/>
          </a:prstGeom>
          <a:noFill/>
          <a:ln w="9360">
            <a:noFill/>
          </a:ln>
        </p:spPr>
        <p:txBody>
          <a:bodyPr anchor="ctr">
            <a:noAutofit/>
          </a:bodyPr>
          <a:lstStyle/>
          <a:p>
            <a:pPr algn="ctr">
              <a:lnSpc>
                <a:spcPct val="100000"/>
              </a:lnSpc>
            </a:pPr>
            <a:r>
              <a:rPr lang="en" sz="2400" b="1" u="sng" dirty="0">
                <a:latin typeface="Times New Roman" panose="02020603050405020304" pitchFamily="18" charset="0"/>
                <a:cs typeface="Times New Roman" panose="02020603050405020304" pitchFamily="18" charset="0"/>
              </a:rPr>
              <a:t>ABOUT US</a:t>
            </a:r>
            <a:endParaRPr lang="en-US" sz="2400" b="1"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3</a:t>
            </a:fld>
            <a:endParaRPr lang="en-GB" sz="1200" b="0" strike="noStrike" spc="-1">
              <a:latin typeface="Times New Roman"/>
            </a:endParaRPr>
          </a:p>
        </p:txBody>
      </p:sp>
      <p:sp>
        <p:nvSpPr>
          <p:cNvPr id="5" name="TextShape 2"/>
          <p:cNvSpPr txBox="1"/>
          <p:nvPr/>
        </p:nvSpPr>
        <p:spPr>
          <a:xfrm>
            <a:off x="173633" y="1361316"/>
            <a:ext cx="8838720" cy="5359884"/>
          </a:xfrm>
          <a:prstGeom prst="rect">
            <a:avLst/>
          </a:prstGeom>
          <a:noFill/>
          <a:ln w="9360">
            <a:noFill/>
          </a:ln>
        </p:spPr>
        <p:txBody>
          <a:bodyPr>
            <a:noAutofit/>
          </a:bodyPr>
          <a:lstStyle/>
          <a:p>
            <a:pPr>
              <a:lnSpc>
                <a:spcPct val="100000"/>
              </a:lnSpc>
              <a:spcBef>
                <a:spcPts val="400"/>
              </a:spcBef>
            </a:pPr>
            <a:r>
              <a:rPr lang="en-US" b="1" dirty="0"/>
              <a:t>Estate Edge </a:t>
            </a:r>
            <a:r>
              <a:rPr lang="en-US" dirty="0"/>
              <a:t>– your trusted partner in real estate. At Estate Edge, we believe in making property transactions simple, transparent, and stress-free. Whether you're looking to buy, sell, or rent, our goal is to provide you with an exceptional experience every step of the way. Founded with a passion for real estate and a commitment to customer satisfaction, Estate Edge brings together a team of experienced professionals dedicated to helping you achieve your property goals. </a:t>
            </a:r>
          </a:p>
          <a:p>
            <a:pPr>
              <a:lnSpc>
                <a:spcPct val="100000"/>
              </a:lnSpc>
              <a:spcBef>
                <a:spcPts val="400"/>
              </a:spcBef>
            </a:pPr>
            <a:endParaRPr lang="en-US" dirty="0"/>
          </a:p>
          <a:p>
            <a:pPr>
              <a:lnSpc>
                <a:spcPct val="100000"/>
              </a:lnSpc>
              <a:spcBef>
                <a:spcPts val="400"/>
              </a:spcBef>
            </a:pPr>
            <a:r>
              <a:rPr lang="en-US" dirty="0"/>
              <a:t>Our extensive network of listings, in-depth market knowledge, and personalized approach ensure that you find the right property or make a successful sale, whether you're a first-time buyer, seasoned investor, or a homeowner looking to rent</a:t>
            </a:r>
            <a:endParaRPr lang="en-US" sz="2000" strike="noStrike" spc="-1" dirty="0">
              <a:solidFill>
                <a:srgbClr val="000000"/>
              </a:solidFill>
              <a:latin typeface="Calibri"/>
            </a:endParaRPr>
          </a:p>
        </p:txBody>
      </p:sp>
    </p:spTree>
    <p:extLst>
      <p:ext uri="{BB962C8B-B14F-4D97-AF65-F5344CB8AC3E}">
        <p14:creationId xmlns:p14="http://schemas.microsoft.com/office/powerpoint/2010/main" val="302286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292888" y="0"/>
            <a:ext cx="6019560" cy="837720"/>
          </a:xfrm>
          <a:prstGeom prst="rect">
            <a:avLst/>
          </a:prstGeom>
          <a:noFill/>
          <a:ln w="9360">
            <a:noFill/>
          </a:ln>
        </p:spPr>
        <p:txBody>
          <a:bodyPr anchor="ctr">
            <a:noAutofit/>
          </a:bodyPr>
          <a:lstStyle/>
          <a:p>
            <a:pPr algn="ctr">
              <a:lnSpc>
                <a:spcPct val="100000"/>
              </a:lnSpc>
            </a:pPr>
            <a:r>
              <a:rPr lang="en" sz="2400" b="1" u="sng" dirty="0">
                <a:latin typeface="Times New Roman" panose="02020603050405020304" pitchFamily="18" charset="0"/>
                <a:cs typeface="Times New Roman" panose="02020603050405020304" pitchFamily="18" charset="0"/>
              </a:rPr>
              <a:t>PROBLEM  STATEMENT</a:t>
            </a:r>
            <a:endParaRPr lang="en-US" sz="2400" b="1"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4</a:t>
            </a:fld>
            <a:endParaRPr lang="en-GB" sz="1200" b="0" strike="noStrike" spc="-1">
              <a:latin typeface="Times New Roman"/>
            </a:endParaRPr>
          </a:p>
        </p:txBody>
      </p:sp>
      <p:sp>
        <p:nvSpPr>
          <p:cNvPr id="5" name="TextShape 2"/>
          <p:cNvSpPr txBox="1"/>
          <p:nvPr/>
        </p:nvSpPr>
        <p:spPr>
          <a:xfrm>
            <a:off x="173633" y="1178976"/>
            <a:ext cx="8838720" cy="5359884"/>
          </a:xfrm>
          <a:prstGeom prst="rect">
            <a:avLst/>
          </a:prstGeom>
          <a:noFill/>
          <a:ln w="9360">
            <a:noFill/>
          </a:ln>
        </p:spPr>
        <p:txBody>
          <a:bodyPr>
            <a:noAutofit/>
          </a:bodyPr>
          <a:lstStyle/>
          <a:p>
            <a:r>
              <a:rPr lang="en-IN" sz="1600" dirty="0"/>
              <a:t>In the rapidly evolving real estate market, the process of finding and renting flats has become increasingly cumbersome, especially for property owners and potential tenants. The traditional methods of advertising properties, such as offline listings (newspapers, posters, etc.) or fragmented online platforms, often present significant inefficiencies, lack transparency, and involve high intermediary costs. These problems persist, making it difficult for both property owners and tenants to navigate the real estate landscape effectively.</a:t>
            </a:r>
          </a:p>
          <a:p>
            <a:r>
              <a:rPr lang="en-IN" sz="1600" dirty="0"/>
              <a:t>Several key challenges exacerbate the inefficiency of the current rental system:</a:t>
            </a:r>
          </a:p>
          <a:p>
            <a:pPr marL="285750" lvl="0" indent="-285750">
              <a:buFont typeface="Arial" pitchFamily="34" charset="0"/>
              <a:buChar char="•"/>
            </a:pPr>
            <a:r>
              <a:rPr lang="en-IN" sz="1600" b="1" dirty="0"/>
              <a:t>Limited Accessibility: </a:t>
            </a:r>
            <a:r>
              <a:rPr lang="en-IN" sz="1600" dirty="0"/>
              <a:t>Property owners often struggle to reach a broad audience of potential renters. Offline methods, like word-of-mouth or local ads, limit the number of people who can see the listing, and even online platforms fail to maximize reach due to their fragmented nature. As a result, owners miss out on potential tenants, and tenants waste time browsing through multiple, disconnected platforms.</a:t>
            </a:r>
          </a:p>
          <a:p>
            <a:pPr marL="285750" lvl="0" indent="-285750">
              <a:buFont typeface="Arial" pitchFamily="34" charset="0"/>
              <a:buChar char="•"/>
            </a:pPr>
            <a:r>
              <a:rPr lang="en-IN" sz="1600" b="1" dirty="0"/>
              <a:t>Inefficient Communication:</a:t>
            </a:r>
            <a:r>
              <a:rPr lang="en-IN" sz="1600" dirty="0"/>
              <a:t> Tenants frequently encounter difficulties when trying to contact property owners directly. They may have to deal with third-party agents or unclear channels of communication. Furthermore, verifying property details can be time-consuming, as listings may be </a:t>
            </a:r>
            <a:r>
              <a:rPr lang="en-IN" sz="1600" dirty="0" err="1"/>
              <a:t>outdated</a:t>
            </a:r>
            <a:r>
              <a:rPr lang="en-IN" sz="1600" dirty="0"/>
              <a:t>, inaccurate, or lack detailed descriptions, making it harder for tenants to make informed decisions.</a:t>
            </a:r>
          </a:p>
          <a:p>
            <a:pPr marL="285750" lvl="0" indent="-285750">
              <a:buFont typeface="Arial" pitchFamily="34" charset="0"/>
              <a:buChar char="•"/>
            </a:pPr>
            <a:r>
              <a:rPr lang="en-IN" sz="1600" b="1" dirty="0"/>
              <a:t>Fragmented Processes: </a:t>
            </a:r>
            <a:r>
              <a:rPr lang="en-IN" sz="1600" dirty="0"/>
              <a:t>The absence of a unified platform creates an inefficient experience for both parties. Information about available properties is scattered across various platforms, such as real estate websites, classifieds, and social media. This fragmentation forces users to juggle multiple sources of information, which is often disorganized and incomplete.</a:t>
            </a:r>
            <a:endParaRPr lang="en-IN" sz="2000" dirty="0"/>
          </a:p>
          <a:p>
            <a:pPr>
              <a:lnSpc>
                <a:spcPct val="100000"/>
              </a:lnSpc>
              <a:spcBef>
                <a:spcPts val="400"/>
              </a:spcBef>
            </a:pPr>
            <a:endParaRPr lang="en-US" sz="2000" spc="-1" dirty="0">
              <a:solidFill>
                <a:srgbClr val="000000"/>
              </a:solidFill>
              <a:latin typeface="Times New Roman" panose="02020603050405020304" pitchFamily="18" charset="0"/>
              <a:cs typeface="Times New Roman" panose="02020603050405020304" pitchFamily="18" charset="0"/>
            </a:endParaRPr>
          </a:p>
          <a:p>
            <a:pPr>
              <a:spcBef>
                <a:spcPts val="400"/>
              </a:spcBef>
            </a:pPr>
            <a:endParaRPr lang="en-US" sz="2000" b="1" strike="noStrike" spc="-1" dirty="0">
              <a:solidFill>
                <a:srgbClr val="000000"/>
              </a:solidFill>
              <a:latin typeface="Calibri"/>
            </a:endParaRPr>
          </a:p>
          <a:p>
            <a:pPr>
              <a:lnSpc>
                <a:spcPct val="100000"/>
              </a:lnSpc>
              <a:spcBef>
                <a:spcPts val="400"/>
              </a:spcBef>
            </a:pPr>
            <a:endParaRPr lang="en-US" sz="2000" strike="noStrike" spc="-1" dirty="0">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350640" y="0"/>
            <a:ext cx="6019560" cy="837720"/>
          </a:xfrm>
          <a:prstGeom prst="rect">
            <a:avLst/>
          </a:prstGeom>
          <a:noFill/>
          <a:ln w="9360">
            <a:noFill/>
          </a:ln>
        </p:spPr>
        <p:txBody>
          <a:bodyPr anchor="ctr">
            <a:noAutofit/>
          </a:bodyPr>
          <a:lstStyle/>
          <a:p>
            <a:pPr algn="ctr">
              <a:lnSpc>
                <a:spcPct val="100000"/>
              </a:lnSpc>
            </a:pPr>
            <a:r>
              <a:rPr lang="en-US" sz="2400" b="1" u="sng" spc="-1" dirty="0">
                <a:solidFill>
                  <a:srgbClr val="000000"/>
                </a:solidFill>
                <a:latin typeface="Times New Roman" panose="02020603050405020304" pitchFamily="18" charset="0"/>
                <a:cs typeface="Times New Roman" panose="02020603050405020304" pitchFamily="18" charset="0"/>
              </a:rPr>
              <a:t>WHY CHOOSE US?</a:t>
            </a:r>
            <a:endParaRPr lang="en-US" sz="2400" b="1"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5</a:t>
            </a:fld>
            <a:endParaRPr lang="en-GB" sz="1200" b="0" strike="noStrike" spc="-1">
              <a:latin typeface="Times New Roman"/>
            </a:endParaRPr>
          </a:p>
        </p:txBody>
      </p:sp>
      <p:sp>
        <p:nvSpPr>
          <p:cNvPr id="5" name="TextShape 2"/>
          <p:cNvSpPr txBox="1"/>
          <p:nvPr/>
        </p:nvSpPr>
        <p:spPr>
          <a:xfrm>
            <a:off x="183258" y="1301707"/>
            <a:ext cx="8838720" cy="5237153"/>
          </a:xfrm>
          <a:prstGeom prst="rect">
            <a:avLst/>
          </a:prstGeom>
          <a:noFill/>
          <a:ln w="9360">
            <a:noFill/>
          </a:ln>
        </p:spPr>
        <p:txBody>
          <a:bodyPr>
            <a:noAutofit/>
          </a:bodyPr>
          <a:lstStyle/>
          <a:p>
            <a:pPr marL="342900" indent="-342900">
              <a:lnSpc>
                <a:spcPct val="100000"/>
              </a:lnSpc>
              <a:spcBef>
                <a:spcPts val="400"/>
              </a:spcBef>
              <a:spcAft>
                <a:spcPts val="1200"/>
              </a:spcAft>
              <a:buFont typeface="Arial" panose="020B0604020202020204" pitchFamily="34" charset="0"/>
              <a:buChar char="•"/>
            </a:pPr>
            <a:r>
              <a:rPr lang="en-US" b="1" u="sng" dirty="0">
                <a:latin typeface="Times New Roman" pitchFamily="18" charset="0"/>
                <a:cs typeface="Times New Roman" pitchFamily="18" charset="0"/>
              </a:rPr>
              <a:t>Expert Guidance: </a:t>
            </a:r>
            <a:r>
              <a:rPr lang="en-US" dirty="0">
                <a:latin typeface="Times New Roman" pitchFamily="18" charset="0"/>
                <a:cs typeface="Times New Roman" pitchFamily="18" charset="0"/>
              </a:rPr>
              <a:t>Our team of real estate professionals is here to guide you through the buying, selling, and renting processes with knowledge and expertise.</a:t>
            </a:r>
          </a:p>
          <a:p>
            <a:pPr marL="342900" indent="-342900">
              <a:lnSpc>
                <a:spcPct val="100000"/>
              </a:lnSpc>
              <a:spcBef>
                <a:spcPts val="400"/>
              </a:spcBef>
              <a:spcAft>
                <a:spcPts val="1200"/>
              </a:spcAft>
              <a:buFont typeface="Arial" panose="020B0604020202020204" pitchFamily="34" charset="0"/>
              <a:buChar char="•"/>
            </a:pPr>
            <a:r>
              <a:rPr lang="en-US" dirty="0">
                <a:latin typeface="Times New Roman" pitchFamily="18" charset="0"/>
                <a:cs typeface="Times New Roman" pitchFamily="18" charset="0"/>
              </a:rPr>
              <a:t> </a:t>
            </a:r>
            <a:r>
              <a:rPr lang="en-US" b="1" u="sng" dirty="0">
                <a:latin typeface="Times New Roman" pitchFamily="18" charset="0"/>
                <a:cs typeface="Times New Roman" pitchFamily="18" charset="0"/>
              </a:rPr>
              <a:t>Wide Selection of Properties: </a:t>
            </a:r>
            <a:r>
              <a:rPr lang="en-US" dirty="0">
                <a:latin typeface="Times New Roman" pitchFamily="18" charset="0"/>
                <a:cs typeface="Times New Roman" pitchFamily="18" charset="0"/>
              </a:rPr>
              <a:t>From homes and apartments to commercial spaces, we offer a diverse range of properties that suit every need and budget.</a:t>
            </a:r>
          </a:p>
          <a:p>
            <a:pPr marL="342900" indent="-342900">
              <a:lnSpc>
                <a:spcPct val="100000"/>
              </a:lnSpc>
              <a:spcBef>
                <a:spcPts val="400"/>
              </a:spcBef>
              <a:spcAft>
                <a:spcPts val="1200"/>
              </a:spcAft>
              <a:buFont typeface="Arial" panose="020B0604020202020204" pitchFamily="34" charset="0"/>
              <a:buChar char="•"/>
            </a:pPr>
            <a:r>
              <a:rPr lang="en-US" b="1" u="sng" dirty="0">
                <a:latin typeface="Times New Roman" pitchFamily="18" charset="0"/>
                <a:cs typeface="Times New Roman" pitchFamily="18" charset="0"/>
              </a:rPr>
              <a:t>Customer-Focused Service: </a:t>
            </a:r>
            <a:r>
              <a:rPr lang="en-US" dirty="0">
                <a:latin typeface="Times New Roman" pitchFamily="18" charset="0"/>
                <a:cs typeface="Times New Roman" pitchFamily="18" charset="0"/>
              </a:rPr>
              <a:t>Your satisfaction is our priority. We provide personalized services that cater to your specific real estate goals. </a:t>
            </a:r>
          </a:p>
          <a:p>
            <a:pPr marL="342900" indent="-342900">
              <a:lnSpc>
                <a:spcPct val="100000"/>
              </a:lnSpc>
              <a:spcBef>
                <a:spcPts val="400"/>
              </a:spcBef>
              <a:spcAft>
                <a:spcPts val="1200"/>
              </a:spcAft>
              <a:buFont typeface="Arial" panose="020B0604020202020204" pitchFamily="34" charset="0"/>
              <a:buChar char="•"/>
            </a:pPr>
            <a:r>
              <a:rPr lang="en-US" b="1" u="sng" dirty="0">
                <a:latin typeface="Times New Roman" pitchFamily="18" charset="0"/>
                <a:cs typeface="Times New Roman" pitchFamily="18" charset="0"/>
              </a:rPr>
              <a:t>Transparent Process: </a:t>
            </a:r>
            <a:r>
              <a:rPr lang="en-US" dirty="0">
                <a:latin typeface="Times New Roman" pitchFamily="18" charset="0"/>
                <a:cs typeface="Times New Roman" pitchFamily="18" charset="0"/>
              </a:rPr>
              <a:t>We believe in clear communication and transparency, making your real estate journey smooth and worry-free. At Estate Edge, we’re not just about transactions; we’re about building lasting relationships with our clients. Trust us to be by your side in every real estate decision, big or small. </a:t>
            </a:r>
            <a:endParaRPr lang="en-US" dirty="0">
              <a:solidFill>
                <a:srgbClr val="FF0000"/>
              </a:solidFill>
              <a:latin typeface="Times New Roman" panose="02020603050405020304" pitchFamily="18" charset="0"/>
              <a:cs typeface="Times New Roman" panose="02020603050405020304" pitchFamily="18" charset="0"/>
            </a:endParaRPr>
          </a:p>
          <a:p>
            <a:pPr marL="342900" indent="-342900">
              <a:lnSpc>
                <a:spcPct val="100000"/>
              </a:lnSpc>
              <a:spcBef>
                <a:spcPts val="4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96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350640" y="0"/>
            <a:ext cx="6019560" cy="837720"/>
          </a:xfrm>
          <a:prstGeom prst="rect">
            <a:avLst/>
          </a:prstGeom>
          <a:noFill/>
          <a:ln w="9360">
            <a:noFill/>
          </a:ln>
        </p:spPr>
        <p:txBody>
          <a:bodyPr anchor="ctr">
            <a:noAutofit/>
          </a:bodyPr>
          <a:lstStyle/>
          <a:p>
            <a:pPr algn="ctr">
              <a:lnSpc>
                <a:spcPct val="100000"/>
              </a:lnSpc>
            </a:pPr>
            <a:r>
              <a:rPr lang="en-US" sz="2400" b="1" u="sng" spc="-1" dirty="0">
                <a:solidFill>
                  <a:srgbClr val="000000"/>
                </a:solidFill>
                <a:latin typeface="Times New Roman" panose="02020603050405020304" pitchFamily="18" charset="0"/>
                <a:cs typeface="Times New Roman" panose="02020603050405020304" pitchFamily="18" charset="0"/>
              </a:rPr>
              <a:t>OUR SERVICES</a:t>
            </a:r>
            <a:endParaRPr lang="en-US" sz="2400" b="1" u="sng" strike="noStrike" spc="-1" dirty="0">
              <a:solidFill>
                <a:srgbClr val="000000"/>
              </a:solidFill>
              <a:latin typeface="Times New Roman" panose="02020603050405020304" pitchFamily="18" charset="0"/>
              <a:cs typeface="Times New Roman" panose="02020603050405020304" pitchFamily="18" charset="0"/>
            </a:endParaRPr>
          </a:p>
        </p:txBody>
      </p:sp>
      <p:sp>
        <p:nvSpPr>
          <p:cNvPr id="110" name="TextShape 3"/>
          <p:cNvSpPr txBox="1"/>
          <p:nvPr/>
        </p:nvSpPr>
        <p:spPr>
          <a:xfrm>
            <a:off x="6553080" y="6356520"/>
            <a:ext cx="2133360" cy="364680"/>
          </a:xfrm>
          <a:prstGeom prst="rect">
            <a:avLst/>
          </a:prstGeom>
          <a:noFill/>
          <a:ln>
            <a:noFill/>
          </a:ln>
        </p:spPr>
        <p:txBody>
          <a:bodyPr anchor="ctr">
            <a:noAutofit/>
          </a:bodyPr>
          <a:lstStyle/>
          <a:p>
            <a:pPr algn="r">
              <a:lnSpc>
                <a:spcPct val="100000"/>
              </a:lnSpc>
            </a:pPr>
            <a:fld id="{4D4FEEEE-7AC5-48A9-86F4-13448BE87B58}" type="slidenum">
              <a:rPr lang="en-US" sz="1200" b="1" strike="noStrike" spc="-1">
                <a:solidFill>
                  <a:srgbClr val="000000"/>
                </a:solidFill>
                <a:latin typeface="Calibri"/>
                <a:ea typeface="MS PGothic"/>
              </a:rPr>
              <a:pPr algn="r">
                <a:lnSpc>
                  <a:spcPct val="100000"/>
                </a:lnSpc>
              </a:pPr>
              <a:t>6</a:t>
            </a:fld>
            <a:endParaRPr lang="en-GB" sz="1200" b="0" strike="noStrike" spc="-1">
              <a:latin typeface="Times New Roman"/>
            </a:endParaRPr>
          </a:p>
        </p:txBody>
      </p:sp>
      <p:sp>
        <p:nvSpPr>
          <p:cNvPr id="5" name="TextShape 2"/>
          <p:cNvSpPr txBox="1"/>
          <p:nvPr/>
        </p:nvSpPr>
        <p:spPr>
          <a:xfrm>
            <a:off x="183258" y="1301707"/>
            <a:ext cx="8838720" cy="5237153"/>
          </a:xfrm>
          <a:prstGeom prst="rect">
            <a:avLst/>
          </a:prstGeom>
          <a:noFill/>
          <a:ln w="9360">
            <a:noFill/>
          </a:ln>
        </p:spPr>
        <p:txBody>
          <a:bodyPr>
            <a:noAutofit/>
          </a:bodyPr>
          <a:lstStyle/>
          <a:p>
            <a:pPr marL="342900" indent="-342900">
              <a:lnSpc>
                <a:spcPct val="100000"/>
              </a:lnSpc>
              <a:spcBef>
                <a:spcPts val="400"/>
              </a:spcBef>
              <a:spcAft>
                <a:spcPts val="1200"/>
              </a:spcAft>
              <a:buFont typeface="Arial" panose="020B0604020202020204" pitchFamily="34" charset="0"/>
              <a:buChar char="•"/>
            </a:pPr>
            <a:r>
              <a:rPr lang="en-US" sz="1600" b="1" u="sng" dirty="0">
                <a:latin typeface="Times New Roman" pitchFamily="18" charset="0"/>
                <a:cs typeface="Times New Roman" pitchFamily="18" charset="0"/>
              </a:rPr>
              <a:t>SELL HOUSE: </a:t>
            </a:r>
            <a:r>
              <a:rPr lang="en-US" sz="1600" dirty="0">
                <a:latin typeface="Times New Roman" pitchFamily="18" charset="0"/>
                <a:cs typeface="Times New Roman" pitchFamily="18" charset="0"/>
              </a:rPr>
              <a:t>We make selling your home a smooth and efficient process. Our experts help you set the right price, market your property effectively, and negotiate the best deal. Trust us to handle every detail so you can focus on your next chapter.</a:t>
            </a:r>
          </a:p>
          <a:p>
            <a:pPr marL="342900" indent="-342900">
              <a:lnSpc>
                <a:spcPct val="100000"/>
              </a:lnSpc>
              <a:spcBef>
                <a:spcPts val="400"/>
              </a:spcBef>
              <a:spcAft>
                <a:spcPts val="1200"/>
              </a:spcAft>
              <a:buFont typeface="Arial" panose="020B0604020202020204" pitchFamily="34" charset="0"/>
              <a:buChar char="•"/>
            </a:pPr>
            <a:r>
              <a:rPr lang="en-US" sz="1600" dirty="0">
                <a:latin typeface="Times New Roman" pitchFamily="18" charset="0"/>
                <a:cs typeface="Times New Roman" pitchFamily="18" charset="0"/>
              </a:rPr>
              <a:t> </a:t>
            </a:r>
            <a:r>
              <a:rPr lang="en-US" sz="1600" b="1" u="sng" dirty="0">
                <a:latin typeface="Times New Roman" pitchFamily="18" charset="0"/>
                <a:cs typeface="Times New Roman" pitchFamily="18" charset="0"/>
              </a:rPr>
              <a:t>BUY HOUSE: </a:t>
            </a:r>
            <a:r>
              <a:rPr lang="en-US" sz="1600" dirty="0">
                <a:latin typeface="Times New Roman" pitchFamily="18" charset="0"/>
                <a:cs typeface="Times New Roman" pitchFamily="18" charset="0"/>
              </a:rPr>
              <a:t>Finding your perfect home has never been easier. Our extensive listings and market knowledge ensure you have access to the best properties available. We guide you through the entire buying process, from viewing homes to securing the best deal.</a:t>
            </a:r>
          </a:p>
          <a:p>
            <a:pPr marL="342900" indent="-342900">
              <a:lnSpc>
                <a:spcPct val="100000"/>
              </a:lnSpc>
              <a:spcBef>
                <a:spcPts val="400"/>
              </a:spcBef>
              <a:spcAft>
                <a:spcPts val="1200"/>
              </a:spcAft>
              <a:buFont typeface="Arial" panose="020B0604020202020204" pitchFamily="34" charset="0"/>
              <a:buChar char="•"/>
            </a:pPr>
            <a:r>
              <a:rPr lang="en-US" sz="1600" b="1" u="sng" dirty="0">
                <a:latin typeface="Times New Roman" pitchFamily="18" charset="0"/>
                <a:cs typeface="Times New Roman" pitchFamily="18" charset="0"/>
              </a:rPr>
              <a:t>RENT </a:t>
            </a:r>
            <a:r>
              <a:rPr lang="en-US" sz="1600" b="1" u="sng" dirty="0" err="1">
                <a:latin typeface="Times New Roman" pitchFamily="18" charset="0"/>
                <a:cs typeface="Times New Roman" pitchFamily="18" charset="0"/>
              </a:rPr>
              <a:t>HOUSE:</a:t>
            </a:r>
            <a:r>
              <a:rPr lang="en-US" sz="1600" dirty="0" err="1">
                <a:latin typeface="Times New Roman" pitchFamily="18" charset="0"/>
                <a:cs typeface="Times New Roman" pitchFamily="18" charset="0"/>
              </a:rPr>
              <a:t>Whether</a:t>
            </a:r>
            <a:r>
              <a:rPr lang="en-US" sz="1600" dirty="0">
                <a:latin typeface="Times New Roman" pitchFamily="18" charset="0"/>
                <a:cs typeface="Times New Roman" pitchFamily="18" charset="0"/>
              </a:rPr>
              <a:t> you're looking for a short-term rental or a long-term place to call home, we offer a wide range of rental properties to suit your needs. Our team will help you find a property that fits your lifestyle and budget, making the rental process simple and hassle-free.</a:t>
            </a:r>
          </a:p>
        </p:txBody>
      </p:sp>
    </p:spTree>
    <p:extLst>
      <p:ext uri="{BB962C8B-B14F-4D97-AF65-F5344CB8AC3E}">
        <p14:creationId xmlns:p14="http://schemas.microsoft.com/office/powerpoint/2010/main" val="94697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D58C-864C-9F7C-3053-7FED77B8D63E}"/>
              </a:ext>
            </a:extLst>
          </p:cNvPr>
          <p:cNvSpPr>
            <a:spLocks noGrp="1"/>
          </p:cNvSpPr>
          <p:nvPr>
            <p:ph type="title"/>
          </p:nvPr>
        </p:nvSpPr>
        <p:spPr>
          <a:xfrm>
            <a:off x="0" y="0"/>
            <a:ext cx="6931742" cy="914040"/>
          </a:xfrm>
        </p:spPr>
        <p:txBody>
          <a:bodyPr/>
          <a:lstStyle/>
          <a:p>
            <a:r>
              <a:rPr lang="en-IN" sz="2000" b="1" dirty="0"/>
              <a:t>    </a:t>
            </a:r>
            <a:r>
              <a:rPr lang="en-US" sz="2000" b="1" u="sng" dirty="0">
                <a:latin typeface="Times New Roman" panose="02020603050405020304" pitchFamily="18" charset="0"/>
                <a:cs typeface="Times New Roman" panose="02020603050405020304" pitchFamily="18" charset="0"/>
              </a:rPr>
              <a:t>Project Snapshots:</a:t>
            </a:r>
            <a:endParaRPr lang="en-IN" sz="20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F9796D4-2FBA-24EF-F0B2-DF4839E68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475"/>
            <a:ext cx="9144000" cy="4391050"/>
          </a:xfrm>
          <a:prstGeom prst="rect">
            <a:avLst/>
          </a:prstGeom>
        </p:spPr>
      </p:pic>
    </p:spTree>
    <p:extLst>
      <p:ext uri="{BB962C8B-B14F-4D97-AF65-F5344CB8AC3E}">
        <p14:creationId xmlns:p14="http://schemas.microsoft.com/office/powerpoint/2010/main" val="271079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644A54-E64A-449B-CF12-F67803031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044"/>
            <a:ext cx="9144000" cy="5232403"/>
          </a:xfrm>
          <a:prstGeom prst="rect">
            <a:avLst/>
          </a:prstGeom>
        </p:spPr>
      </p:pic>
    </p:spTree>
    <p:extLst>
      <p:ext uri="{BB962C8B-B14F-4D97-AF65-F5344CB8AC3E}">
        <p14:creationId xmlns:p14="http://schemas.microsoft.com/office/powerpoint/2010/main" val="138998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A470-68D2-513C-41F2-99CCE7750F9A}"/>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2AF14D7B-4C5A-4BA7-49C1-4BDBCA2AF6FA}"/>
              </a:ext>
            </a:extLst>
          </p:cNvPr>
          <p:cNvSpPr>
            <a:spLocks noGrp="1"/>
          </p:cNvSpPr>
          <p:nvPr>
            <p:ph type="subTitle"/>
          </p:nvPr>
        </p:nvSpPr>
        <p:spPr/>
        <p:txBody>
          <a:bodyPr/>
          <a:lstStyle/>
          <a:p>
            <a:endParaRPr lang="en-US" dirty="0"/>
          </a:p>
        </p:txBody>
      </p:sp>
      <p:pic>
        <p:nvPicPr>
          <p:cNvPr id="5" name="Picture 4">
            <a:extLst>
              <a:ext uri="{FF2B5EF4-FFF2-40B4-BE49-F238E27FC236}">
                <a16:creationId xmlns:a16="http://schemas.microsoft.com/office/drawing/2014/main" id="{9DAC930B-AF11-C11F-4CE7-9852E52A2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5430"/>
            <a:ext cx="9144000" cy="4367139"/>
          </a:xfrm>
          <a:prstGeom prst="rect">
            <a:avLst/>
          </a:prstGeom>
        </p:spPr>
      </p:pic>
    </p:spTree>
    <p:extLst>
      <p:ext uri="{BB962C8B-B14F-4D97-AF65-F5344CB8AC3E}">
        <p14:creationId xmlns:p14="http://schemas.microsoft.com/office/powerpoint/2010/main" val="26066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6F1BF43DDE004485E7A868D137D60A" ma:contentTypeVersion="0" ma:contentTypeDescription="Create a new document." ma:contentTypeScope="" ma:versionID="47fff7f98a9c49c088ba096c14cf4458">
  <xsd:schema xmlns:xsd="http://www.w3.org/2001/XMLSchema" xmlns:xs="http://www.w3.org/2001/XMLSchema" xmlns:p="http://schemas.microsoft.com/office/2006/metadata/properties" targetNamespace="http://schemas.microsoft.com/office/2006/metadata/properties" ma:root="true" ma:fieldsID="c05e9f2c4932a6a674126b9dde7716e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1DF113-39A2-46D5-BFDA-E63300A9EC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37ED6F0-5E4C-4CD0-9B68-9C53F925A6F7}">
  <ds:schemaRefs>
    <ds:schemaRef ds:uri="http://schemas.microsoft.com/sharepoint/v3/contenttype/forms"/>
  </ds:schemaRefs>
</ds:datastoreItem>
</file>

<file path=customXml/itemProps3.xml><?xml version="1.0" encoding="utf-8"?>
<ds:datastoreItem xmlns:ds="http://schemas.openxmlformats.org/officeDocument/2006/customXml" ds:itemID="{4A62A602-78C1-468C-BB25-57CD481DB741}">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35421</TotalTime>
  <Words>1651</Words>
  <Application>Microsoft Office PowerPoint</Application>
  <PresentationFormat>On-screen Show (4:3)</PresentationFormat>
  <Paragraphs>78</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    Project Snapshots:</vt:lpstr>
      <vt:lpstr>PowerPoint Presentation</vt:lpstr>
      <vt:lpstr>PowerPoint Presentation</vt:lpstr>
      <vt:lpstr>PowerPoint Presentation</vt:lpstr>
      <vt:lpstr>PowerPoint Presentation</vt:lpstr>
      <vt:lpstr>   TECHNOLOGIES AND TOOLS</vt:lpstr>
      <vt:lpstr>                                    FUTURE SCOPE</vt:lpstr>
      <vt:lpstr>   CONCLUSION</vt:lpstr>
      <vt:lpstr>                       BIBLIOGRAPHY/REFERENCES </vt:lpstr>
      <vt:lpstr>PowerPoint Presentation</vt:lpstr>
    </vt:vector>
  </TitlesOfParts>
  <Company>CCC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Gunjan Lathwal</cp:lastModifiedBy>
  <cp:revision>2330</cp:revision>
  <dcterms:created xsi:type="dcterms:W3CDTF">2010-04-09T07:36:15Z</dcterms:created>
  <dcterms:modified xsi:type="dcterms:W3CDTF">2025-03-06T12:12:25Z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CCC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37</vt:i4>
  </property>
  <property fmtid="{D5CDD505-2E9C-101B-9397-08002B2CF9AE}" pid="13" name="ContentTypeId">
    <vt:lpwstr>0x010100096F1BF43DDE004485E7A868D137D60A</vt:lpwstr>
  </property>
</Properties>
</file>